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64" r:id="rId2"/>
    <p:sldId id="260" r:id="rId3"/>
    <p:sldId id="256" r:id="rId4"/>
    <p:sldId id="258" r:id="rId5"/>
    <p:sldId id="261" r:id="rId6"/>
    <p:sldId id="262" r:id="rId7"/>
    <p:sldId id="277" r:id="rId8"/>
    <p:sldId id="270" r:id="rId9"/>
    <p:sldId id="276" r:id="rId10"/>
    <p:sldId id="263" r:id="rId11"/>
    <p:sldId id="265" r:id="rId12"/>
    <p:sldId id="273" r:id="rId13"/>
    <p:sldId id="272" r:id="rId14"/>
    <p:sldId id="267" r:id="rId15"/>
    <p:sldId id="275" r:id="rId16"/>
    <p:sldId id="266" r:id="rId17"/>
    <p:sldId id="271" r:id="rId18"/>
    <p:sldId id="27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5" autoAdjust="0"/>
    <p:restoredTop sz="94660"/>
  </p:normalViewPr>
  <p:slideViewPr>
    <p:cSldViewPr snapToGrid="0">
      <p:cViewPr varScale="1">
        <p:scale>
          <a:sx n="77" d="100"/>
          <a:sy n="77" d="100"/>
        </p:scale>
        <p:origin x="25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AD977C-32CC-44DD-96A3-78F46B2AFC83}" type="datetimeFigureOut">
              <a:rPr lang="en-US" smtClean="0"/>
              <a:t>5/12/2023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E68F88-307C-4829-9EBE-D97E917E18EF}" type="slidenum">
              <a:rPr lang="en-US" smtClean="0"/>
              <a:t>‹#›</a:t>
            </a:fld>
            <a:endParaRPr lang="en-US" dirty="0"/>
          </a:p>
        </p:txBody>
      </p:sp>
    </p:spTree>
    <p:extLst>
      <p:ext uri="{BB962C8B-B14F-4D97-AF65-F5344CB8AC3E}">
        <p14:creationId xmlns:p14="http://schemas.microsoft.com/office/powerpoint/2010/main" val="41939090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205BD-6FB1-440D-78E2-CECDAE92A4E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ECCC35-ED65-AB14-BAFD-6293417739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398A1D6-CB91-86E9-B1C2-7E887EAD03BC}"/>
              </a:ext>
            </a:extLst>
          </p:cNvPr>
          <p:cNvSpPr>
            <a:spLocks noGrp="1"/>
          </p:cNvSpPr>
          <p:nvPr>
            <p:ph type="dt" sz="half" idx="10"/>
          </p:nvPr>
        </p:nvSpPr>
        <p:spPr/>
        <p:txBody>
          <a:bodyPr/>
          <a:lstStyle/>
          <a:p>
            <a:fld id="{460293D9-7018-4DD1-B03B-EC3491B33826}" type="datetime1">
              <a:rPr lang="en-US" smtClean="0"/>
              <a:t>5/12/2023</a:t>
            </a:fld>
            <a:endParaRPr lang="en-US" dirty="0"/>
          </a:p>
        </p:txBody>
      </p:sp>
      <p:sp>
        <p:nvSpPr>
          <p:cNvPr id="5" name="Footer Placeholder 4">
            <a:extLst>
              <a:ext uri="{FF2B5EF4-FFF2-40B4-BE49-F238E27FC236}">
                <a16:creationId xmlns:a16="http://schemas.microsoft.com/office/drawing/2014/main" id="{EFCD6D4D-9DDD-7A2E-730D-96E01629AA26}"/>
              </a:ext>
            </a:extLst>
          </p:cNvPr>
          <p:cNvSpPr>
            <a:spLocks noGrp="1"/>
          </p:cNvSpPr>
          <p:nvPr>
            <p:ph type="ftr" sz="quarter" idx="11"/>
          </p:nvPr>
        </p:nvSpPr>
        <p:spPr/>
        <p:txBody>
          <a:bodyPr/>
          <a:lstStyle/>
          <a:p>
            <a:r>
              <a:rPr lang="sv-SE"/>
              <a:t>Elizabeth Block pm@pwc-eiwg.com</a:t>
            </a:r>
            <a:endParaRPr lang="en-US" dirty="0"/>
          </a:p>
        </p:txBody>
      </p:sp>
      <p:sp>
        <p:nvSpPr>
          <p:cNvPr id="6" name="Slide Number Placeholder 5">
            <a:extLst>
              <a:ext uri="{FF2B5EF4-FFF2-40B4-BE49-F238E27FC236}">
                <a16:creationId xmlns:a16="http://schemas.microsoft.com/office/drawing/2014/main" id="{B351345E-513E-65DB-30F6-C0B19185258D}"/>
              </a:ext>
            </a:extLst>
          </p:cNvPr>
          <p:cNvSpPr>
            <a:spLocks noGrp="1"/>
          </p:cNvSpPr>
          <p:nvPr>
            <p:ph type="sldNum" sz="quarter" idx="12"/>
          </p:nvPr>
        </p:nvSpPr>
        <p:spPr/>
        <p:txBody>
          <a:bodyPr/>
          <a:lstStyle/>
          <a:p>
            <a:fld id="{471DB443-E9DC-421D-A9EA-316EEDB26C76}" type="slidenum">
              <a:rPr lang="en-US" smtClean="0"/>
              <a:t>‹#›</a:t>
            </a:fld>
            <a:endParaRPr lang="en-US" dirty="0"/>
          </a:p>
        </p:txBody>
      </p:sp>
    </p:spTree>
    <p:extLst>
      <p:ext uri="{BB962C8B-B14F-4D97-AF65-F5344CB8AC3E}">
        <p14:creationId xmlns:p14="http://schemas.microsoft.com/office/powerpoint/2010/main" val="388815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993CD-8BF5-4163-81E3-9559E8A822C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E44E065-6281-DAF5-3D8E-78DEBB6713E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78B53F-B218-C4B4-9189-A2ECAA6260B5}"/>
              </a:ext>
            </a:extLst>
          </p:cNvPr>
          <p:cNvSpPr>
            <a:spLocks noGrp="1"/>
          </p:cNvSpPr>
          <p:nvPr>
            <p:ph type="dt" sz="half" idx="10"/>
          </p:nvPr>
        </p:nvSpPr>
        <p:spPr/>
        <p:txBody>
          <a:bodyPr/>
          <a:lstStyle/>
          <a:p>
            <a:fld id="{E0EF5284-647C-4D44-A170-6900EF1E85EC}" type="datetime1">
              <a:rPr lang="en-US" smtClean="0"/>
              <a:t>5/12/2023</a:t>
            </a:fld>
            <a:endParaRPr lang="en-US" dirty="0"/>
          </a:p>
        </p:txBody>
      </p:sp>
      <p:sp>
        <p:nvSpPr>
          <p:cNvPr id="5" name="Footer Placeholder 4">
            <a:extLst>
              <a:ext uri="{FF2B5EF4-FFF2-40B4-BE49-F238E27FC236}">
                <a16:creationId xmlns:a16="http://schemas.microsoft.com/office/drawing/2014/main" id="{7749C5B3-3A08-D2D6-9AC8-D452223BD5C3}"/>
              </a:ext>
            </a:extLst>
          </p:cNvPr>
          <p:cNvSpPr>
            <a:spLocks noGrp="1"/>
          </p:cNvSpPr>
          <p:nvPr>
            <p:ph type="ftr" sz="quarter" idx="11"/>
          </p:nvPr>
        </p:nvSpPr>
        <p:spPr/>
        <p:txBody>
          <a:bodyPr/>
          <a:lstStyle/>
          <a:p>
            <a:r>
              <a:rPr lang="sv-SE"/>
              <a:t>Elizabeth Block pm@pwc-eiwg.com</a:t>
            </a:r>
            <a:endParaRPr lang="en-US" dirty="0"/>
          </a:p>
        </p:txBody>
      </p:sp>
      <p:sp>
        <p:nvSpPr>
          <p:cNvPr id="6" name="Slide Number Placeholder 5">
            <a:extLst>
              <a:ext uri="{FF2B5EF4-FFF2-40B4-BE49-F238E27FC236}">
                <a16:creationId xmlns:a16="http://schemas.microsoft.com/office/drawing/2014/main" id="{32396429-73E8-2D49-F2A5-016284439166}"/>
              </a:ext>
            </a:extLst>
          </p:cNvPr>
          <p:cNvSpPr>
            <a:spLocks noGrp="1"/>
          </p:cNvSpPr>
          <p:nvPr>
            <p:ph type="sldNum" sz="quarter" idx="12"/>
          </p:nvPr>
        </p:nvSpPr>
        <p:spPr/>
        <p:txBody>
          <a:bodyPr/>
          <a:lstStyle/>
          <a:p>
            <a:fld id="{471DB443-E9DC-421D-A9EA-316EEDB26C76}" type="slidenum">
              <a:rPr lang="en-US" smtClean="0"/>
              <a:t>‹#›</a:t>
            </a:fld>
            <a:endParaRPr lang="en-US" dirty="0"/>
          </a:p>
        </p:txBody>
      </p:sp>
    </p:spTree>
    <p:extLst>
      <p:ext uri="{BB962C8B-B14F-4D97-AF65-F5344CB8AC3E}">
        <p14:creationId xmlns:p14="http://schemas.microsoft.com/office/powerpoint/2010/main" val="1082914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3733C65-B97F-B3C1-7BA0-5C6B04F45FA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035C3AC-4373-12C5-1D94-2FD429B2BB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7D2BFB-B899-C8A5-B1AE-F7351A1810E2}"/>
              </a:ext>
            </a:extLst>
          </p:cNvPr>
          <p:cNvSpPr>
            <a:spLocks noGrp="1"/>
          </p:cNvSpPr>
          <p:nvPr>
            <p:ph type="dt" sz="half" idx="10"/>
          </p:nvPr>
        </p:nvSpPr>
        <p:spPr/>
        <p:txBody>
          <a:bodyPr/>
          <a:lstStyle/>
          <a:p>
            <a:fld id="{A55DA1FF-CB68-4E4E-A0F6-E4BF98E4B01E}" type="datetime1">
              <a:rPr lang="en-US" smtClean="0"/>
              <a:t>5/12/2023</a:t>
            </a:fld>
            <a:endParaRPr lang="en-US" dirty="0"/>
          </a:p>
        </p:txBody>
      </p:sp>
      <p:sp>
        <p:nvSpPr>
          <p:cNvPr id="5" name="Footer Placeholder 4">
            <a:extLst>
              <a:ext uri="{FF2B5EF4-FFF2-40B4-BE49-F238E27FC236}">
                <a16:creationId xmlns:a16="http://schemas.microsoft.com/office/drawing/2014/main" id="{A3816813-97DA-86BB-C674-5F8A4356FA44}"/>
              </a:ext>
            </a:extLst>
          </p:cNvPr>
          <p:cNvSpPr>
            <a:spLocks noGrp="1"/>
          </p:cNvSpPr>
          <p:nvPr>
            <p:ph type="ftr" sz="quarter" idx="11"/>
          </p:nvPr>
        </p:nvSpPr>
        <p:spPr/>
        <p:txBody>
          <a:bodyPr/>
          <a:lstStyle/>
          <a:p>
            <a:r>
              <a:rPr lang="sv-SE"/>
              <a:t>Elizabeth Block pm@pwc-eiwg.com</a:t>
            </a:r>
            <a:endParaRPr lang="en-US" dirty="0"/>
          </a:p>
        </p:txBody>
      </p:sp>
      <p:sp>
        <p:nvSpPr>
          <p:cNvPr id="6" name="Slide Number Placeholder 5">
            <a:extLst>
              <a:ext uri="{FF2B5EF4-FFF2-40B4-BE49-F238E27FC236}">
                <a16:creationId xmlns:a16="http://schemas.microsoft.com/office/drawing/2014/main" id="{FBF611BF-248F-5BF4-AEAD-4F0307E6C41C}"/>
              </a:ext>
            </a:extLst>
          </p:cNvPr>
          <p:cNvSpPr>
            <a:spLocks noGrp="1"/>
          </p:cNvSpPr>
          <p:nvPr>
            <p:ph type="sldNum" sz="quarter" idx="12"/>
          </p:nvPr>
        </p:nvSpPr>
        <p:spPr/>
        <p:txBody>
          <a:bodyPr/>
          <a:lstStyle/>
          <a:p>
            <a:fld id="{471DB443-E9DC-421D-A9EA-316EEDB26C76}" type="slidenum">
              <a:rPr lang="en-US" smtClean="0"/>
              <a:t>‹#›</a:t>
            </a:fld>
            <a:endParaRPr lang="en-US" dirty="0"/>
          </a:p>
        </p:txBody>
      </p:sp>
    </p:spTree>
    <p:extLst>
      <p:ext uri="{BB962C8B-B14F-4D97-AF65-F5344CB8AC3E}">
        <p14:creationId xmlns:p14="http://schemas.microsoft.com/office/powerpoint/2010/main" val="121314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03EE4-88CB-9184-29FF-C28F6168EFA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7F4B712-C453-5ABC-F052-59489CD908D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D2360F-9309-CFA8-3A05-0605EB237E8C}"/>
              </a:ext>
            </a:extLst>
          </p:cNvPr>
          <p:cNvSpPr>
            <a:spLocks noGrp="1"/>
          </p:cNvSpPr>
          <p:nvPr>
            <p:ph type="dt" sz="half" idx="10"/>
          </p:nvPr>
        </p:nvSpPr>
        <p:spPr/>
        <p:txBody>
          <a:bodyPr/>
          <a:lstStyle/>
          <a:p>
            <a:fld id="{74337A00-40D3-4E15-A62D-6D5860E6CC79}" type="datetime1">
              <a:rPr lang="en-US" smtClean="0"/>
              <a:t>5/12/2023</a:t>
            </a:fld>
            <a:endParaRPr lang="en-US" dirty="0"/>
          </a:p>
        </p:txBody>
      </p:sp>
      <p:sp>
        <p:nvSpPr>
          <p:cNvPr id="5" name="Footer Placeholder 4">
            <a:extLst>
              <a:ext uri="{FF2B5EF4-FFF2-40B4-BE49-F238E27FC236}">
                <a16:creationId xmlns:a16="http://schemas.microsoft.com/office/drawing/2014/main" id="{A966C16B-59F8-7791-E344-19A950C27AA5}"/>
              </a:ext>
            </a:extLst>
          </p:cNvPr>
          <p:cNvSpPr>
            <a:spLocks noGrp="1"/>
          </p:cNvSpPr>
          <p:nvPr>
            <p:ph type="ftr" sz="quarter" idx="11"/>
          </p:nvPr>
        </p:nvSpPr>
        <p:spPr/>
        <p:txBody>
          <a:bodyPr/>
          <a:lstStyle/>
          <a:p>
            <a:r>
              <a:rPr lang="sv-SE"/>
              <a:t>Elizabeth Block pm@pwc-eiwg.com</a:t>
            </a:r>
            <a:endParaRPr lang="en-US" dirty="0"/>
          </a:p>
        </p:txBody>
      </p:sp>
      <p:sp>
        <p:nvSpPr>
          <p:cNvPr id="6" name="Slide Number Placeholder 5">
            <a:extLst>
              <a:ext uri="{FF2B5EF4-FFF2-40B4-BE49-F238E27FC236}">
                <a16:creationId xmlns:a16="http://schemas.microsoft.com/office/drawing/2014/main" id="{E35726B3-F2CF-8FC9-AD09-5C2C58D9A1A8}"/>
              </a:ext>
            </a:extLst>
          </p:cNvPr>
          <p:cNvSpPr>
            <a:spLocks noGrp="1"/>
          </p:cNvSpPr>
          <p:nvPr>
            <p:ph type="sldNum" sz="quarter" idx="12"/>
          </p:nvPr>
        </p:nvSpPr>
        <p:spPr/>
        <p:txBody>
          <a:bodyPr/>
          <a:lstStyle/>
          <a:p>
            <a:fld id="{471DB443-E9DC-421D-A9EA-316EEDB26C76}" type="slidenum">
              <a:rPr lang="en-US" smtClean="0"/>
              <a:t>‹#›</a:t>
            </a:fld>
            <a:endParaRPr lang="en-US" dirty="0"/>
          </a:p>
        </p:txBody>
      </p:sp>
    </p:spTree>
    <p:extLst>
      <p:ext uri="{BB962C8B-B14F-4D97-AF65-F5344CB8AC3E}">
        <p14:creationId xmlns:p14="http://schemas.microsoft.com/office/powerpoint/2010/main" val="3360260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FE2BD-017E-5825-F532-1F0147EF2F1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133CAEC-DED6-4514-5F83-DB6E94FC4D5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A121147-3920-C0B0-87F1-15B78985E171}"/>
              </a:ext>
            </a:extLst>
          </p:cNvPr>
          <p:cNvSpPr>
            <a:spLocks noGrp="1"/>
          </p:cNvSpPr>
          <p:nvPr>
            <p:ph type="dt" sz="half" idx="10"/>
          </p:nvPr>
        </p:nvSpPr>
        <p:spPr/>
        <p:txBody>
          <a:bodyPr/>
          <a:lstStyle/>
          <a:p>
            <a:fld id="{332A54C4-EB68-4830-BE57-50EC4A6D5D83}" type="datetime1">
              <a:rPr lang="en-US" smtClean="0"/>
              <a:t>5/12/2023</a:t>
            </a:fld>
            <a:endParaRPr lang="en-US" dirty="0"/>
          </a:p>
        </p:txBody>
      </p:sp>
      <p:sp>
        <p:nvSpPr>
          <p:cNvPr id="5" name="Footer Placeholder 4">
            <a:extLst>
              <a:ext uri="{FF2B5EF4-FFF2-40B4-BE49-F238E27FC236}">
                <a16:creationId xmlns:a16="http://schemas.microsoft.com/office/drawing/2014/main" id="{DC691B5E-0807-4F90-F624-56E616B61B36}"/>
              </a:ext>
            </a:extLst>
          </p:cNvPr>
          <p:cNvSpPr>
            <a:spLocks noGrp="1"/>
          </p:cNvSpPr>
          <p:nvPr>
            <p:ph type="ftr" sz="quarter" idx="11"/>
          </p:nvPr>
        </p:nvSpPr>
        <p:spPr/>
        <p:txBody>
          <a:bodyPr/>
          <a:lstStyle/>
          <a:p>
            <a:r>
              <a:rPr lang="sv-SE"/>
              <a:t>Elizabeth Block pm@pwc-eiwg.com</a:t>
            </a:r>
            <a:endParaRPr lang="en-US" dirty="0"/>
          </a:p>
        </p:txBody>
      </p:sp>
      <p:sp>
        <p:nvSpPr>
          <p:cNvPr id="6" name="Slide Number Placeholder 5">
            <a:extLst>
              <a:ext uri="{FF2B5EF4-FFF2-40B4-BE49-F238E27FC236}">
                <a16:creationId xmlns:a16="http://schemas.microsoft.com/office/drawing/2014/main" id="{7C493207-0E56-7624-029E-4C681CFFEED6}"/>
              </a:ext>
            </a:extLst>
          </p:cNvPr>
          <p:cNvSpPr>
            <a:spLocks noGrp="1"/>
          </p:cNvSpPr>
          <p:nvPr>
            <p:ph type="sldNum" sz="quarter" idx="12"/>
          </p:nvPr>
        </p:nvSpPr>
        <p:spPr/>
        <p:txBody>
          <a:bodyPr/>
          <a:lstStyle/>
          <a:p>
            <a:fld id="{471DB443-E9DC-421D-A9EA-316EEDB26C76}" type="slidenum">
              <a:rPr lang="en-US" smtClean="0"/>
              <a:t>‹#›</a:t>
            </a:fld>
            <a:endParaRPr lang="en-US" dirty="0"/>
          </a:p>
        </p:txBody>
      </p:sp>
    </p:spTree>
    <p:extLst>
      <p:ext uri="{BB962C8B-B14F-4D97-AF65-F5344CB8AC3E}">
        <p14:creationId xmlns:p14="http://schemas.microsoft.com/office/powerpoint/2010/main" val="11424396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0810A-533D-ABBA-BBD1-B4EEFA9356C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B499CD7-4A27-CE84-9C20-C06C727698C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5195877-611E-6E7D-CC08-8696BE435EF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2474EF6-B745-6D2B-4027-B7623372B9C7}"/>
              </a:ext>
            </a:extLst>
          </p:cNvPr>
          <p:cNvSpPr>
            <a:spLocks noGrp="1"/>
          </p:cNvSpPr>
          <p:nvPr>
            <p:ph type="dt" sz="half" idx="10"/>
          </p:nvPr>
        </p:nvSpPr>
        <p:spPr/>
        <p:txBody>
          <a:bodyPr/>
          <a:lstStyle/>
          <a:p>
            <a:fld id="{77BD645A-24B0-4A2B-B37F-041DEC7DA4E7}" type="datetime1">
              <a:rPr lang="en-US" smtClean="0"/>
              <a:t>5/12/2023</a:t>
            </a:fld>
            <a:endParaRPr lang="en-US" dirty="0"/>
          </a:p>
        </p:txBody>
      </p:sp>
      <p:sp>
        <p:nvSpPr>
          <p:cNvPr id="6" name="Footer Placeholder 5">
            <a:extLst>
              <a:ext uri="{FF2B5EF4-FFF2-40B4-BE49-F238E27FC236}">
                <a16:creationId xmlns:a16="http://schemas.microsoft.com/office/drawing/2014/main" id="{568D6E36-66C0-156F-5BAB-A711A4802E82}"/>
              </a:ext>
            </a:extLst>
          </p:cNvPr>
          <p:cNvSpPr>
            <a:spLocks noGrp="1"/>
          </p:cNvSpPr>
          <p:nvPr>
            <p:ph type="ftr" sz="quarter" idx="11"/>
          </p:nvPr>
        </p:nvSpPr>
        <p:spPr/>
        <p:txBody>
          <a:bodyPr/>
          <a:lstStyle/>
          <a:p>
            <a:r>
              <a:rPr lang="sv-SE"/>
              <a:t>Elizabeth Block pm@pwc-eiwg.com</a:t>
            </a:r>
            <a:endParaRPr lang="en-US" dirty="0"/>
          </a:p>
        </p:txBody>
      </p:sp>
      <p:sp>
        <p:nvSpPr>
          <p:cNvPr id="7" name="Slide Number Placeholder 6">
            <a:extLst>
              <a:ext uri="{FF2B5EF4-FFF2-40B4-BE49-F238E27FC236}">
                <a16:creationId xmlns:a16="http://schemas.microsoft.com/office/drawing/2014/main" id="{A61C4C92-EA04-90FA-47D6-F8D0B80B4453}"/>
              </a:ext>
            </a:extLst>
          </p:cNvPr>
          <p:cNvSpPr>
            <a:spLocks noGrp="1"/>
          </p:cNvSpPr>
          <p:nvPr>
            <p:ph type="sldNum" sz="quarter" idx="12"/>
          </p:nvPr>
        </p:nvSpPr>
        <p:spPr/>
        <p:txBody>
          <a:bodyPr/>
          <a:lstStyle/>
          <a:p>
            <a:fld id="{471DB443-E9DC-421D-A9EA-316EEDB26C76}" type="slidenum">
              <a:rPr lang="en-US" smtClean="0"/>
              <a:t>‹#›</a:t>
            </a:fld>
            <a:endParaRPr lang="en-US" dirty="0"/>
          </a:p>
        </p:txBody>
      </p:sp>
    </p:spTree>
    <p:extLst>
      <p:ext uri="{BB962C8B-B14F-4D97-AF65-F5344CB8AC3E}">
        <p14:creationId xmlns:p14="http://schemas.microsoft.com/office/powerpoint/2010/main" val="2260349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61220-5BBB-A93B-1C34-28841304EBD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9F2CD80-1528-E285-D62A-10430BC712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6152D4D-F07A-4F2F-5F74-B8476207430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57120D7-BCEB-74F6-460B-813133E1CB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E3D6B8D-07B2-4AC4-B357-64B102539FA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89841AC-BF35-0FA4-1244-AD91B66FFAA0}"/>
              </a:ext>
            </a:extLst>
          </p:cNvPr>
          <p:cNvSpPr>
            <a:spLocks noGrp="1"/>
          </p:cNvSpPr>
          <p:nvPr>
            <p:ph type="dt" sz="half" idx="10"/>
          </p:nvPr>
        </p:nvSpPr>
        <p:spPr/>
        <p:txBody>
          <a:bodyPr/>
          <a:lstStyle/>
          <a:p>
            <a:fld id="{DD512DD6-85A5-4CCE-9705-0AEFEF8CEF30}" type="datetime1">
              <a:rPr lang="en-US" smtClean="0"/>
              <a:t>5/12/2023</a:t>
            </a:fld>
            <a:endParaRPr lang="en-US" dirty="0"/>
          </a:p>
        </p:txBody>
      </p:sp>
      <p:sp>
        <p:nvSpPr>
          <p:cNvPr id="8" name="Footer Placeholder 7">
            <a:extLst>
              <a:ext uri="{FF2B5EF4-FFF2-40B4-BE49-F238E27FC236}">
                <a16:creationId xmlns:a16="http://schemas.microsoft.com/office/drawing/2014/main" id="{53465A62-8636-B6E1-F033-B1F19C2D5282}"/>
              </a:ext>
            </a:extLst>
          </p:cNvPr>
          <p:cNvSpPr>
            <a:spLocks noGrp="1"/>
          </p:cNvSpPr>
          <p:nvPr>
            <p:ph type="ftr" sz="quarter" idx="11"/>
          </p:nvPr>
        </p:nvSpPr>
        <p:spPr/>
        <p:txBody>
          <a:bodyPr/>
          <a:lstStyle/>
          <a:p>
            <a:r>
              <a:rPr lang="sv-SE"/>
              <a:t>Elizabeth Block pm@pwc-eiwg.com</a:t>
            </a:r>
            <a:endParaRPr lang="en-US" dirty="0"/>
          </a:p>
        </p:txBody>
      </p:sp>
      <p:sp>
        <p:nvSpPr>
          <p:cNvPr id="9" name="Slide Number Placeholder 8">
            <a:extLst>
              <a:ext uri="{FF2B5EF4-FFF2-40B4-BE49-F238E27FC236}">
                <a16:creationId xmlns:a16="http://schemas.microsoft.com/office/drawing/2014/main" id="{3F756C0E-7ABD-3FB5-0B08-2081A63E744C}"/>
              </a:ext>
            </a:extLst>
          </p:cNvPr>
          <p:cNvSpPr>
            <a:spLocks noGrp="1"/>
          </p:cNvSpPr>
          <p:nvPr>
            <p:ph type="sldNum" sz="quarter" idx="12"/>
          </p:nvPr>
        </p:nvSpPr>
        <p:spPr/>
        <p:txBody>
          <a:bodyPr/>
          <a:lstStyle/>
          <a:p>
            <a:fld id="{471DB443-E9DC-421D-A9EA-316EEDB26C76}" type="slidenum">
              <a:rPr lang="en-US" smtClean="0"/>
              <a:t>‹#›</a:t>
            </a:fld>
            <a:endParaRPr lang="en-US" dirty="0"/>
          </a:p>
        </p:txBody>
      </p:sp>
    </p:spTree>
    <p:extLst>
      <p:ext uri="{BB962C8B-B14F-4D97-AF65-F5344CB8AC3E}">
        <p14:creationId xmlns:p14="http://schemas.microsoft.com/office/powerpoint/2010/main" val="1473988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E61DD-C925-03A3-BE3D-1F561F58214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51F9191-47FE-E47F-33E0-19026C6016F7}"/>
              </a:ext>
            </a:extLst>
          </p:cNvPr>
          <p:cNvSpPr>
            <a:spLocks noGrp="1"/>
          </p:cNvSpPr>
          <p:nvPr>
            <p:ph type="dt" sz="half" idx="10"/>
          </p:nvPr>
        </p:nvSpPr>
        <p:spPr/>
        <p:txBody>
          <a:bodyPr/>
          <a:lstStyle/>
          <a:p>
            <a:fld id="{DF1A7453-F2BB-4C24-8FC9-1E4BC40DCA51}" type="datetime1">
              <a:rPr lang="en-US" smtClean="0"/>
              <a:t>5/12/2023</a:t>
            </a:fld>
            <a:endParaRPr lang="en-US" dirty="0"/>
          </a:p>
        </p:txBody>
      </p:sp>
      <p:sp>
        <p:nvSpPr>
          <p:cNvPr id="4" name="Footer Placeholder 3">
            <a:extLst>
              <a:ext uri="{FF2B5EF4-FFF2-40B4-BE49-F238E27FC236}">
                <a16:creationId xmlns:a16="http://schemas.microsoft.com/office/drawing/2014/main" id="{FF71CF82-BD49-3CBF-BA26-7633C2C4DD67}"/>
              </a:ext>
            </a:extLst>
          </p:cNvPr>
          <p:cNvSpPr>
            <a:spLocks noGrp="1"/>
          </p:cNvSpPr>
          <p:nvPr>
            <p:ph type="ftr" sz="quarter" idx="11"/>
          </p:nvPr>
        </p:nvSpPr>
        <p:spPr/>
        <p:txBody>
          <a:bodyPr/>
          <a:lstStyle/>
          <a:p>
            <a:r>
              <a:rPr lang="sv-SE"/>
              <a:t>Elizabeth Block pm@pwc-eiwg.com</a:t>
            </a:r>
            <a:endParaRPr lang="en-US" dirty="0"/>
          </a:p>
        </p:txBody>
      </p:sp>
      <p:sp>
        <p:nvSpPr>
          <p:cNvPr id="5" name="Slide Number Placeholder 4">
            <a:extLst>
              <a:ext uri="{FF2B5EF4-FFF2-40B4-BE49-F238E27FC236}">
                <a16:creationId xmlns:a16="http://schemas.microsoft.com/office/drawing/2014/main" id="{0F97B46B-9606-CD17-F2CF-0B5DC024DC8F}"/>
              </a:ext>
            </a:extLst>
          </p:cNvPr>
          <p:cNvSpPr>
            <a:spLocks noGrp="1"/>
          </p:cNvSpPr>
          <p:nvPr>
            <p:ph type="sldNum" sz="quarter" idx="12"/>
          </p:nvPr>
        </p:nvSpPr>
        <p:spPr/>
        <p:txBody>
          <a:bodyPr/>
          <a:lstStyle/>
          <a:p>
            <a:fld id="{471DB443-E9DC-421D-A9EA-316EEDB26C76}" type="slidenum">
              <a:rPr lang="en-US" smtClean="0"/>
              <a:t>‹#›</a:t>
            </a:fld>
            <a:endParaRPr lang="en-US" dirty="0"/>
          </a:p>
        </p:txBody>
      </p:sp>
    </p:spTree>
    <p:extLst>
      <p:ext uri="{BB962C8B-B14F-4D97-AF65-F5344CB8AC3E}">
        <p14:creationId xmlns:p14="http://schemas.microsoft.com/office/powerpoint/2010/main" val="2124751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ED68407-B4C9-DBE8-C390-043491DC743B}"/>
              </a:ext>
            </a:extLst>
          </p:cNvPr>
          <p:cNvSpPr>
            <a:spLocks noGrp="1"/>
          </p:cNvSpPr>
          <p:nvPr>
            <p:ph type="dt" sz="half" idx="10"/>
          </p:nvPr>
        </p:nvSpPr>
        <p:spPr/>
        <p:txBody>
          <a:bodyPr/>
          <a:lstStyle/>
          <a:p>
            <a:fld id="{E5A42039-43F9-46BF-B488-70AAE0681DD3}" type="datetime1">
              <a:rPr lang="en-US" smtClean="0"/>
              <a:t>5/12/2023</a:t>
            </a:fld>
            <a:endParaRPr lang="en-US" dirty="0"/>
          </a:p>
        </p:txBody>
      </p:sp>
      <p:sp>
        <p:nvSpPr>
          <p:cNvPr id="3" name="Footer Placeholder 2">
            <a:extLst>
              <a:ext uri="{FF2B5EF4-FFF2-40B4-BE49-F238E27FC236}">
                <a16:creationId xmlns:a16="http://schemas.microsoft.com/office/drawing/2014/main" id="{9A8C8B52-D05E-7971-B020-072EBE44414D}"/>
              </a:ext>
            </a:extLst>
          </p:cNvPr>
          <p:cNvSpPr>
            <a:spLocks noGrp="1"/>
          </p:cNvSpPr>
          <p:nvPr>
            <p:ph type="ftr" sz="quarter" idx="11"/>
          </p:nvPr>
        </p:nvSpPr>
        <p:spPr/>
        <p:txBody>
          <a:bodyPr/>
          <a:lstStyle/>
          <a:p>
            <a:r>
              <a:rPr lang="sv-SE"/>
              <a:t>Elizabeth Block pm@pwc-eiwg.com</a:t>
            </a:r>
            <a:endParaRPr lang="en-US" dirty="0"/>
          </a:p>
        </p:txBody>
      </p:sp>
      <p:sp>
        <p:nvSpPr>
          <p:cNvPr id="4" name="Slide Number Placeholder 3">
            <a:extLst>
              <a:ext uri="{FF2B5EF4-FFF2-40B4-BE49-F238E27FC236}">
                <a16:creationId xmlns:a16="http://schemas.microsoft.com/office/drawing/2014/main" id="{6CD040E4-47E0-8B6F-1A65-B3F5E9AE87F0}"/>
              </a:ext>
            </a:extLst>
          </p:cNvPr>
          <p:cNvSpPr>
            <a:spLocks noGrp="1"/>
          </p:cNvSpPr>
          <p:nvPr>
            <p:ph type="sldNum" sz="quarter" idx="12"/>
          </p:nvPr>
        </p:nvSpPr>
        <p:spPr/>
        <p:txBody>
          <a:bodyPr/>
          <a:lstStyle/>
          <a:p>
            <a:fld id="{471DB443-E9DC-421D-A9EA-316EEDB26C76}" type="slidenum">
              <a:rPr lang="en-US" smtClean="0"/>
              <a:t>‹#›</a:t>
            </a:fld>
            <a:endParaRPr lang="en-US" dirty="0"/>
          </a:p>
        </p:txBody>
      </p:sp>
    </p:spTree>
    <p:extLst>
      <p:ext uri="{BB962C8B-B14F-4D97-AF65-F5344CB8AC3E}">
        <p14:creationId xmlns:p14="http://schemas.microsoft.com/office/powerpoint/2010/main" val="652295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87738-0E21-1657-F917-AF14A23D39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6FB7A18-0C00-5231-C1C3-5340BBAD66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57C0F00-AB30-C92F-4B90-2265EB6B82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0B78BF2-E256-623A-0097-AC9C313A3D43}"/>
              </a:ext>
            </a:extLst>
          </p:cNvPr>
          <p:cNvSpPr>
            <a:spLocks noGrp="1"/>
          </p:cNvSpPr>
          <p:nvPr>
            <p:ph type="dt" sz="half" idx="10"/>
          </p:nvPr>
        </p:nvSpPr>
        <p:spPr/>
        <p:txBody>
          <a:bodyPr/>
          <a:lstStyle/>
          <a:p>
            <a:fld id="{70F61727-0900-41DE-B79C-319C3CCF6407}" type="datetime1">
              <a:rPr lang="en-US" smtClean="0"/>
              <a:t>5/12/2023</a:t>
            </a:fld>
            <a:endParaRPr lang="en-US" dirty="0"/>
          </a:p>
        </p:txBody>
      </p:sp>
      <p:sp>
        <p:nvSpPr>
          <p:cNvPr id="6" name="Footer Placeholder 5">
            <a:extLst>
              <a:ext uri="{FF2B5EF4-FFF2-40B4-BE49-F238E27FC236}">
                <a16:creationId xmlns:a16="http://schemas.microsoft.com/office/drawing/2014/main" id="{459EFBFE-A32C-787E-9E28-80CBEB733703}"/>
              </a:ext>
            </a:extLst>
          </p:cNvPr>
          <p:cNvSpPr>
            <a:spLocks noGrp="1"/>
          </p:cNvSpPr>
          <p:nvPr>
            <p:ph type="ftr" sz="quarter" idx="11"/>
          </p:nvPr>
        </p:nvSpPr>
        <p:spPr/>
        <p:txBody>
          <a:bodyPr/>
          <a:lstStyle/>
          <a:p>
            <a:r>
              <a:rPr lang="sv-SE"/>
              <a:t>Elizabeth Block pm@pwc-eiwg.com</a:t>
            </a:r>
            <a:endParaRPr lang="en-US" dirty="0"/>
          </a:p>
        </p:txBody>
      </p:sp>
      <p:sp>
        <p:nvSpPr>
          <p:cNvPr id="7" name="Slide Number Placeholder 6">
            <a:extLst>
              <a:ext uri="{FF2B5EF4-FFF2-40B4-BE49-F238E27FC236}">
                <a16:creationId xmlns:a16="http://schemas.microsoft.com/office/drawing/2014/main" id="{C9A7625A-E98C-EE5F-C638-708B5E47557D}"/>
              </a:ext>
            </a:extLst>
          </p:cNvPr>
          <p:cNvSpPr>
            <a:spLocks noGrp="1"/>
          </p:cNvSpPr>
          <p:nvPr>
            <p:ph type="sldNum" sz="quarter" idx="12"/>
          </p:nvPr>
        </p:nvSpPr>
        <p:spPr/>
        <p:txBody>
          <a:bodyPr/>
          <a:lstStyle/>
          <a:p>
            <a:fld id="{471DB443-E9DC-421D-A9EA-316EEDB26C76}" type="slidenum">
              <a:rPr lang="en-US" smtClean="0"/>
              <a:t>‹#›</a:t>
            </a:fld>
            <a:endParaRPr lang="en-US" dirty="0"/>
          </a:p>
        </p:txBody>
      </p:sp>
    </p:spTree>
    <p:extLst>
      <p:ext uri="{BB962C8B-B14F-4D97-AF65-F5344CB8AC3E}">
        <p14:creationId xmlns:p14="http://schemas.microsoft.com/office/powerpoint/2010/main" val="3331093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C6BE6-17EB-6665-450F-96D5353A04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9C224E5-0D6F-00E6-43BE-C52DEB53DCB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3B264542-98A0-10F1-1559-80AE84B983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9E2EEC-E966-0EB5-C94E-0BD5B1C35DB5}"/>
              </a:ext>
            </a:extLst>
          </p:cNvPr>
          <p:cNvSpPr>
            <a:spLocks noGrp="1"/>
          </p:cNvSpPr>
          <p:nvPr>
            <p:ph type="dt" sz="half" idx="10"/>
          </p:nvPr>
        </p:nvSpPr>
        <p:spPr/>
        <p:txBody>
          <a:bodyPr/>
          <a:lstStyle/>
          <a:p>
            <a:fld id="{63B87BF5-B5D6-4996-A605-E5EC16704437}" type="datetime1">
              <a:rPr lang="en-US" smtClean="0"/>
              <a:t>5/12/2023</a:t>
            </a:fld>
            <a:endParaRPr lang="en-US" dirty="0"/>
          </a:p>
        </p:txBody>
      </p:sp>
      <p:sp>
        <p:nvSpPr>
          <p:cNvPr id="6" name="Footer Placeholder 5">
            <a:extLst>
              <a:ext uri="{FF2B5EF4-FFF2-40B4-BE49-F238E27FC236}">
                <a16:creationId xmlns:a16="http://schemas.microsoft.com/office/drawing/2014/main" id="{874805AE-CA69-950D-5BE8-C2CE015EFEF1}"/>
              </a:ext>
            </a:extLst>
          </p:cNvPr>
          <p:cNvSpPr>
            <a:spLocks noGrp="1"/>
          </p:cNvSpPr>
          <p:nvPr>
            <p:ph type="ftr" sz="quarter" idx="11"/>
          </p:nvPr>
        </p:nvSpPr>
        <p:spPr/>
        <p:txBody>
          <a:bodyPr/>
          <a:lstStyle/>
          <a:p>
            <a:r>
              <a:rPr lang="sv-SE"/>
              <a:t>Elizabeth Block pm@pwc-eiwg.com</a:t>
            </a:r>
            <a:endParaRPr lang="en-US" dirty="0"/>
          </a:p>
        </p:txBody>
      </p:sp>
      <p:sp>
        <p:nvSpPr>
          <p:cNvPr id="7" name="Slide Number Placeholder 6">
            <a:extLst>
              <a:ext uri="{FF2B5EF4-FFF2-40B4-BE49-F238E27FC236}">
                <a16:creationId xmlns:a16="http://schemas.microsoft.com/office/drawing/2014/main" id="{0DB72E16-31F0-DBB7-4CC0-4C605A68ACB9}"/>
              </a:ext>
            </a:extLst>
          </p:cNvPr>
          <p:cNvSpPr>
            <a:spLocks noGrp="1"/>
          </p:cNvSpPr>
          <p:nvPr>
            <p:ph type="sldNum" sz="quarter" idx="12"/>
          </p:nvPr>
        </p:nvSpPr>
        <p:spPr/>
        <p:txBody>
          <a:bodyPr/>
          <a:lstStyle/>
          <a:p>
            <a:fld id="{471DB443-E9DC-421D-A9EA-316EEDB26C76}" type="slidenum">
              <a:rPr lang="en-US" smtClean="0"/>
              <a:t>‹#›</a:t>
            </a:fld>
            <a:endParaRPr lang="en-US" dirty="0"/>
          </a:p>
        </p:txBody>
      </p:sp>
    </p:spTree>
    <p:extLst>
      <p:ext uri="{BB962C8B-B14F-4D97-AF65-F5344CB8AC3E}">
        <p14:creationId xmlns:p14="http://schemas.microsoft.com/office/powerpoint/2010/main" val="4106761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3A3BB2D-B446-DEF4-EE9C-8EB6FDA7A4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C92DD7D-9A0C-E668-E41C-B79D3AFC87D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428E10-47B2-3ECD-5CC3-E7E6226FE2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D01E26-E257-446C-9CA7-FF8B808392F6}" type="datetime1">
              <a:rPr lang="en-US" smtClean="0"/>
              <a:t>5/12/2023</a:t>
            </a:fld>
            <a:endParaRPr lang="en-US" dirty="0"/>
          </a:p>
        </p:txBody>
      </p:sp>
      <p:sp>
        <p:nvSpPr>
          <p:cNvPr id="5" name="Footer Placeholder 4">
            <a:extLst>
              <a:ext uri="{FF2B5EF4-FFF2-40B4-BE49-F238E27FC236}">
                <a16:creationId xmlns:a16="http://schemas.microsoft.com/office/drawing/2014/main" id="{8CEE89EB-A09F-4A4D-CB5F-DFC07F8CF1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sv-SE"/>
              <a:t>Elizabeth Block pm@pwc-eiwg.com</a:t>
            </a:r>
            <a:endParaRPr lang="en-US" dirty="0"/>
          </a:p>
        </p:txBody>
      </p:sp>
      <p:sp>
        <p:nvSpPr>
          <p:cNvPr id="6" name="Slide Number Placeholder 5">
            <a:extLst>
              <a:ext uri="{FF2B5EF4-FFF2-40B4-BE49-F238E27FC236}">
                <a16:creationId xmlns:a16="http://schemas.microsoft.com/office/drawing/2014/main" id="{275847C7-B384-0F2D-C450-E1AADE8B49B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1DB443-E9DC-421D-A9EA-316EEDB26C76}" type="slidenum">
              <a:rPr lang="en-US" smtClean="0"/>
              <a:t>‹#›</a:t>
            </a:fld>
            <a:endParaRPr lang="en-US" dirty="0"/>
          </a:p>
        </p:txBody>
      </p:sp>
    </p:spTree>
    <p:extLst>
      <p:ext uri="{BB962C8B-B14F-4D97-AF65-F5344CB8AC3E}">
        <p14:creationId xmlns:p14="http://schemas.microsoft.com/office/powerpoint/2010/main" val="5611433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ibm.com/topics/artificial-intelligence"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u.pcloud.link/publink/show?code=XZsCTqVZqKfwm0EyDxBLfrUmGmWvAR24kuok"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https://law.lis.virginia.gov/vacode/title24.2/chapter4/section24.2-410.2/"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learn.cisecurity.org/ei-isac-terms" TargetMode="External"/><Relationship Id="rId2" Type="http://schemas.openxmlformats.org/officeDocument/2006/relationships/hyperlink" Target="file:///D:\%20https\learn.cisecurity.org\ms-isac-terms" TargetMode="External"/><Relationship Id="rId1" Type="http://schemas.openxmlformats.org/officeDocument/2006/relationships/slideLayout" Target="../slideLayouts/slideLayout7.xml"/><Relationship Id="rId5" Type="http://schemas.openxmlformats.org/officeDocument/2006/relationships/hyperlink" Target="https://wwrkds.net/wp2/va-2020-election-analysis-report/" TargetMode="External"/><Relationship Id="rId4" Type="http://schemas.openxmlformats.org/officeDocument/2006/relationships/hyperlink" Target="https://www.cisecurity.org/privacy-notice"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elections.virginia.gov/resultsreports/election-security/" TargetMode="External"/><Relationship Id="rId2" Type="http://schemas.openxmlformats.org/officeDocument/2006/relationships/hyperlink" Target="https://u.pcloud.link/publink/show?code=XZ5wTqVZJq7F2JDz4O0yrxSLm8vx789nPQYk" TargetMode="External"/><Relationship Id="rId1" Type="http://schemas.openxmlformats.org/officeDocument/2006/relationships/slideLayout" Target="../slideLayouts/slideLayout7.xml"/><Relationship Id="rId4" Type="http://schemas.openxmlformats.org/officeDocument/2006/relationships/hyperlink" Target="https://u.pcloud.link/publink/show?code=XZsCTqVZqKfwm0EyDxBLfrUmGmWvAR24kuok"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s://youtu.be/8gVwZ5_Sjlk"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wUyPXEJzn88&amp;t=4s"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CEO%20Program"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law.lis.virginia.gov/vacode/title24.2/chapter4/section24.2-410.2/" TargetMode="External"/><Relationship Id="rId2" Type="http://schemas.openxmlformats.org/officeDocument/2006/relationships/hyperlink" Target="https://www.cisa.gov/sites/default/files/publications/2021-05-26_CDM%20Identity%20and%20Access%20Management%20Fact%20Sheet.pdf" TargetMode="External"/><Relationship Id="rId1" Type="http://schemas.openxmlformats.org/officeDocument/2006/relationships/slideLayout" Target="../slideLayouts/slideLayout7.xml"/><Relationship Id="rId5" Type="http://schemas.openxmlformats.org/officeDocument/2006/relationships/hyperlink" Target="https://gcn.com/cybersecurity/2022/09/election-officials-have-been-largely-successful-deterring-cyber-threats-cisa-official-says/376745/" TargetMode="External"/><Relationship Id="rId4" Type="http://schemas.openxmlformats.org/officeDocument/2006/relationships/hyperlink" Target="https://www.cisecurity.org/services/albert-network-monitoring"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u.pcloud.link/publink/show?code=XZtiTqVZkC4iC6551DuSLdp5thehej8XuYAX" TargetMode="External"/><Relationship Id="rId2" Type="http://schemas.openxmlformats.org/officeDocument/2006/relationships/hyperlink" Target="https://docs.cisecurity.org/en/latest/maturity/maturity_bp_mapping_L1.html#maturity-mapping-to-bp-maturity-one-description"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 name="Picture 8" descr="Graphical user interface, website&#10;&#10;Description automatically generated">
            <a:extLst>
              <a:ext uri="{FF2B5EF4-FFF2-40B4-BE49-F238E27FC236}">
                <a16:creationId xmlns:a16="http://schemas.microsoft.com/office/drawing/2014/main" id="{364F36D8-ACAE-710B-606F-9E030A05CCF6}"/>
              </a:ext>
            </a:extLst>
          </p:cNvPr>
          <p:cNvPicPr>
            <a:picLocks noChangeAspect="1"/>
          </p:cNvPicPr>
          <p:nvPr/>
        </p:nvPicPr>
        <p:blipFill rotWithShape="1">
          <a:blip r:embed="rId2">
            <a:extLst>
              <a:ext uri="{28A0092B-C50C-407E-A947-70E740481C1C}">
                <a14:useLocalDpi xmlns:a14="http://schemas.microsoft.com/office/drawing/2010/main" val="0"/>
              </a:ext>
            </a:extLst>
          </a:blip>
          <a:srcRect t="442"/>
          <a:stretch/>
        </p:blipFill>
        <p:spPr>
          <a:xfrm>
            <a:off x="-20" y="1357316"/>
            <a:ext cx="12192000" cy="5500683"/>
          </a:xfrm>
          <a:prstGeom prst="rect">
            <a:avLst/>
          </a:prstGeom>
        </p:spPr>
      </p:pic>
      <p:sp>
        <p:nvSpPr>
          <p:cNvPr id="31" name="Rectangle 30">
            <a:extLst>
              <a:ext uri="{FF2B5EF4-FFF2-40B4-BE49-F238E27FC236}">
                <a16:creationId xmlns:a16="http://schemas.microsoft.com/office/drawing/2014/main" id="{37C89E4B-3C9F-44B9-8B86-D9E3D112D8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20142"/>
            <a:ext cx="12192000" cy="736551"/>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3" name="Straight Connector 32">
            <a:extLst>
              <a:ext uri="{FF2B5EF4-FFF2-40B4-BE49-F238E27FC236}">
                <a16:creationId xmlns:a16="http://schemas.microsoft.com/office/drawing/2014/main" id="{AA2EAA10-076F-46BD-8F0F-B9A2FB77A85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5241983"/>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D891E407-403B-4764-86C9-33A56D3BCA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34852"/>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02253105-6335-2362-5D0E-E77B88BB7CC1}"/>
              </a:ext>
            </a:extLst>
          </p:cNvPr>
          <p:cNvSpPr>
            <a:spLocks noGrp="1"/>
          </p:cNvSpPr>
          <p:nvPr>
            <p:ph type="ctrTitle"/>
          </p:nvPr>
        </p:nvSpPr>
        <p:spPr>
          <a:xfrm>
            <a:off x="-20" y="5287769"/>
            <a:ext cx="12192000" cy="1537847"/>
          </a:xfrm>
          <a:solidFill>
            <a:schemeClr val="bg2"/>
          </a:solidFill>
        </p:spPr>
        <p:txBody>
          <a:bodyPr vert="horz" lIns="91440" tIns="45720" rIns="91440" bIns="45720" rtlCol="0" anchor="ctr">
            <a:normAutofit/>
          </a:bodyPr>
          <a:lstStyle/>
          <a:p>
            <a:pPr algn="l"/>
            <a:r>
              <a:rPr lang="en-US" sz="2400" b="1" dirty="0">
                <a:solidFill>
                  <a:schemeClr val="tx1">
                    <a:lumMod val="85000"/>
                    <a:lumOff val="15000"/>
                  </a:schemeClr>
                </a:solidFill>
              </a:rPr>
              <a:t>CIS is a global community with two parts: best practices and an operational side through MS-ISAC and EI-ISAC, federally funded by DHS.  Activities that CIS shares in this tech forum are not shared in election related forums</a:t>
            </a:r>
          </a:p>
        </p:txBody>
      </p:sp>
      <p:sp>
        <p:nvSpPr>
          <p:cNvPr id="17" name="TextBox 16">
            <a:extLst>
              <a:ext uri="{FF2B5EF4-FFF2-40B4-BE49-F238E27FC236}">
                <a16:creationId xmlns:a16="http://schemas.microsoft.com/office/drawing/2014/main" id="{9D873115-79E2-23BE-E50E-357CEDECB165}"/>
              </a:ext>
            </a:extLst>
          </p:cNvPr>
          <p:cNvSpPr txBox="1"/>
          <p:nvPr/>
        </p:nvSpPr>
        <p:spPr>
          <a:xfrm>
            <a:off x="-183468" y="-54707"/>
            <a:ext cx="11857724" cy="1231106"/>
          </a:xfrm>
          <a:prstGeom prst="rect">
            <a:avLst/>
          </a:prstGeom>
          <a:noFill/>
        </p:spPr>
        <p:txBody>
          <a:bodyPr wrap="square" rtlCol="0">
            <a:spAutoFit/>
          </a:bodyPr>
          <a:lstStyle/>
          <a:p>
            <a:pPr algn="ctr"/>
            <a:r>
              <a:rPr kumimoji="0" lang="en-US" sz="5400" b="0" i="0" u="none" strike="noStrike" kern="1200" cap="none" spc="0" normalizeH="0" baseline="0" noProof="0" dirty="0">
                <a:ln>
                  <a:noFill/>
                </a:ln>
                <a:solidFill>
                  <a:prstClr val="black"/>
                </a:solidFill>
                <a:effectLst/>
                <a:uLnTx/>
                <a:uFillTx/>
                <a:latin typeface="Calibri Light" panose="020F0302020204030204"/>
                <a:ea typeface="+mj-ea"/>
                <a:cs typeface="+mj-cs"/>
              </a:rPr>
              <a:t>Albert Sensors</a:t>
            </a:r>
          </a:p>
          <a:p>
            <a:pPr algn="ctr"/>
            <a:r>
              <a:rPr lang="en-US" sz="2000" b="1" dirty="0">
                <a:solidFill>
                  <a:prstClr val="black"/>
                </a:solidFill>
                <a:latin typeface="Calibri Light" panose="020F0302020204030204"/>
                <a:ea typeface="+mj-ea"/>
                <a:cs typeface="+mj-cs"/>
              </a:rPr>
              <a:t>Provided by Center for Internet Security (CIS). Source brief is from 2019 at YouTube link below</a:t>
            </a:r>
            <a:endParaRPr lang="en-US" sz="2000" b="1" dirty="0"/>
          </a:p>
        </p:txBody>
      </p:sp>
      <p:sp>
        <p:nvSpPr>
          <p:cNvPr id="5" name="TextBox 4">
            <a:extLst>
              <a:ext uri="{FF2B5EF4-FFF2-40B4-BE49-F238E27FC236}">
                <a16:creationId xmlns:a16="http://schemas.microsoft.com/office/drawing/2014/main" id="{83DC4AB7-C55A-B732-D475-15A289ACC685}"/>
              </a:ext>
            </a:extLst>
          </p:cNvPr>
          <p:cNvSpPr txBox="1"/>
          <p:nvPr/>
        </p:nvSpPr>
        <p:spPr>
          <a:xfrm>
            <a:off x="5561556" y="1791084"/>
            <a:ext cx="6112700" cy="369332"/>
          </a:xfrm>
          <a:prstGeom prst="rect">
            <a:avLst/>
          </a:prstGeom>
          <a:noFill/>
        </p:spPr>
        <p:txBody>
          <a:bodyPr wrap="square">
            <a:spAutoFit/>
          </a:bodyPr>
          <a:lstStyle/>
          <a:p>
            <a:r>
              <a:rPr lang="en-US" b="1" dirty="0">
                <a:solidFill>
                  <a:schemeClr val="bg1"/>
                </a:solidFill>
              </a:rPr>
              <a:t>https://www.youtube.com/watch?v=wUyPXEJzn88&amp;t=4s</a:t>
            </a:r>
          </a:p>
        </p:txBody>
      </p:sp>
      <p:sp>
        <p:nvSpPr>
          <p:cNvPr id="8" name="Date Placeholder 7">
            <a:extLst>
              <a:ext uri="{FF2B5EF4-FFF2-40B4-BE49-F238E27FC236}">
                <a16:creationId xmlns:a16="http://schemas.microsoft.com/office/drawing/2014/main" id="{BF2E3525-F788-B71C-FD91-F0467ADDDB77}"/>
              </a:ext>
            </a:extLst>
          </p:cNvPr>
          <p:cNvSpPr>
            <a:spLocks noGrp="1"/>
          </p:cNvSpPr>
          <p:nvPr>
            <p:ph type="dt" sz="half" idx="10"/>
          </p:nvPr>
        </p:nvSpPr>
        <p:spPr>
          <a:xfrm>
            <a:off x="647690" y="6417379"/>
            <a:ext cx="2743200" cy="365125"/>
          </a:xfrm>
        </p:spPr>
        <p:txBody>
          <a:bodyPr/>
          <a:lstStyle/>
          <a:p>
            <a:fld id="{55AFF2EE-1C34-43DE-AAE6-618C3C60487A}" type="datetime1">
              <a:rPr lang="en-US" sz="1400" smtClean="0"/>
              <a:t>5/12/2023</a:t>
            </a:fld>
            <a:endParaRPr lang="en-US" sz="1400" dirty="0"/>
          </a:p>
        </p:txBody>
      </p:sp>
      <p:sp>
        <p:nvSpPr>
          <p:cNvPr id="10" name="Footer Placeholder 9">
            <a:extLst>
              <a:ext uri="{FF2B5EF4-FFF2-40B4-BE49-F238E27FC236}">
                <a16:creationId xmlns:a16="http://schemas.microsoft.com/office/drawing/2014/main" id="{41DBD5BF-0605-F74A-7B20-592EC7FAC971}"/>
              </a:ext>
            </a:extLst>
          </p:cNvPr>
          <p:cNvSpPr>
            <a:spLocks noGrp="1"/>
          </p:cNvSpPr>
          <p:nvPr>
            <p:ph type="ftr" sz="quarter" idx="11"/>
          </p:nvPr>
        </p:nvSpPr>
        <p:spPr/>
        <p:txBody>
          <a:bodyPr/>
          <a:lstStyle/>
          <a:p>
            <a:r>
              <a:rPr lang="sv-SE" dirty="0"/>
              <a:t>Elizabeth Block pm@pwc-eiwg.com</a:t>
            </a:r>
            <a:endParaRPr lang="en-US" dirty="0"/>
          </a:p>
        </p:txBody>
      </p:sp>
    </p:spTree>
    <p:extLst>
      <p:ext uri="{BB962C8B-B14F-4D97-AF65-F5344CB8AC3E}">
        <p14:creationId xmlns:p14="http://schemas.microsoft.com/office/powerpoint/2010/main" val="39227651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2E04C41-76E8-5E30-8E0F-20071759D11A}"/>
              </a:ext>
            </a:extLst>
          </p:cNvPr>
          <p:cNvSpPr txBox="1"/>
          <p:nvPr/>
        </p:nvSpPr>
        <p:spPr>
          <a:xfrm>
            <a:off x="352815" y="1079639"/>
            <a:ext cx="11486367" cy="5165517"/>
          </a:xfrm>
          <a:prstGeom prst="rect">
            <a:avLst/>
          </a:prstGeom>
          <a:noFill/>
        </p:spPr>
        <p:txBody>
          <a:bodyPr wrap="square">
            <a:spAutoFit/>
          </a:bodyPr>
          <a:lstStyle/>
          <a:p>
            <a:pPr marL="342900" indent="-342900">
              <a:spcBef>
                <a:spcPts val="1000"/>
              </a:spcBef>
              <a:buFont typeface="Arial" panose="020B0604020202020204" pitchFamily="34" charset="0"/>
              <a:buChar char="•"/>
            </a:pPr>
            <a:r>
              <a:rPr lang="en-US" sz="2000" dirty="0">
                <a:latin typeface="Cailbri"/>
              </a:rPr>
              <a:t>Many tools are readily available to the counties and states, already filled with thousands of cyber security people, for detecting </a:t>
            </a:r>
            <a:r>
              <a:rPr lang="en-US" sz="2000" b="1" dirty="0">
                <a:latin typeface="Cailbri"/>
              </a:rPr>
              <a:t>and</a:t>
            </a:r>
            <a:r>
              <a:rPr lang="en-US" sz="2000" dirty="0">
                <a:latin typeface="Cailbri"/>
              </a:rPr>
              <a:t> preventing network intrusions. </a:t>
            </a:r>
          </a:p>
          <a:p>
            <a:pPr marL="342900" indent="-342900">
              <a:spcBef>
                <a:spcPts val="1000"/>
              </a:spcBef>
              <a:buFont typeface="Arial" panose="020B0604020202020204" pitchFamily="34" charset="0"/>
              <a:buChar char="•"/>
            </a:pPr>
            <a:r>
              <a:rPr lang="en-US" sz="2000" b="0" i="0" dirty="0">
                <a:solidFill>
                  <a:srgbClr val="161616"/>
                </a:solidFill>
                <a:effectLst/>
                <a:latin typeface="Cailbri"/>
              </a:rPr>
              <a:t>CIS’s goal is machine learning, which is “</a:t>
            </a:r>
            <a:r>
              <a:rPr lang="en-US" sz="2000" b="0" i="1" dirty="0">
                <a:solidFill>
                  <a:srgbClr val="161616"/>
                </a:solidFill>
                <a:effectLst/>
                <a:latin typeface="Cailbri"/>
              </a:rPr>
              <a:t>a branch of </a:t>
            </a:r>
            <a:r>
              <a:rPr lang="en-US" sz="2000" b="0" i="1" u="none" strike="noStrike" dirty="0">
                <a:solidFill>
                  <a:srgbClr val="0062FE"/>
                </a:solidFill>
                <a:effectLst/>
                <a:latin typeface="Cailbri"/>
                <a:hlinkClick r:id="rId2"/>
              </a:rPr>
              <a:t>artificial intelligence (AI)</a:t>
            </a:r>
            <a:r>
              <a:rPr lang="en-US" sz="2000" b="0" i="1" dirty="0">
                <a:solidFill>
                  <a:srgbClr val="161616"/>
                </a:solidFill>
                <a:effectLst/>
                <a:latin typeface="Cailbri"/>
              </a:rPr>
              <a:t> and computer science which focuses on the use of data and algorithms to imitate the way that humans learn, gradually improving its accuracy</a:t>
            </a:r>
            <a:r>
              <a:rPr lang="en-US" sz="2000" i="1" dirty="0">
                <a:solidFill>
                  <a:srgbClr val="161616"/>
                </a:solidFill>
                <a:latin typeface="Cailbri"/>
              </a:rPr>
              <a:t>, </a:t>
            </a:r>
            <a:r>
              <a:rPr lang="en-US" sz="2000" b="0" i="0" dirty="0">
                <a:solidFill>
                  <a:srgbClr val="161616"/>
                </a:solidFill>
                <a:effectLst/>
                <a:latin typeface="Cailbri"/>
              </a:rPr>
              <a:t>” </a:t>
            </a:r>
            <a:r>
              <a:rPr lang="en-US" sz="1400" b="0" i="0" dirty="0">
                <a:solidFill>
                  <a:srgbClr val="161616"/>
                </a:solidFill>
                <a:effectLst/>
                <a:latin typeface="Cailbri"/>
              </a:rPr>
              <a:t>source IBM.com.   </a:t>
            </a:r>
            <a:r>
              <a:rPr lang="en-US" sz="2000" b="0" i="0" dirty="0">
                <a:solidFill>
                  <a:srgbClr val="161616"/>
                </a:solidFill>
                <a:effectLst/>
                <a:latin typeface="Cailbri"/>
              </a:rPr>
              <a:t>Are they trying to predict future malware or is it something else?</a:t>
            </a:r>
          </a:p>
          <a:p>
            <a:pPr marL="342900" indent="-342900">
              <a:spcBef>
                <a:spcPts val="1000"/>
              </a:spcBef>
              <a:buFont typeface="Arial" panose="020B0604020202020204" pitchFamily="34" charset="0"/>
              <a:buChar char="•"/>
            </a:pPr>
            <a:r>
              <a:rPr lang="en-US" sz="2000" dirty="0">
                <a:solidFill>
                  <a:srgbClr val="161616"/>
                </a:solidFill>
                <a:latin typeface="Cailbri"/>
              </a:rPr>
              <a:t>Albert sensors are deployed in localities, with precinct election data (likely), voter registrations, etc., being monitored, i.e., “election entities.” </a:t>
            </a:r>
          </a:p>
          <a:p>
            <a:pPr marL="342900" indent="-342900">
              <a:spcBef>
                <a:spcPts val="1000"/>
              </a:spcBef>
              <a:buFont typeface="Arial" panose="020B0604020202020204" pitchFamily="34" charset="0"/>
              <a:buChar char="•"/>
            </a:pPr>
            <a:r>
              <a:rPr lang="en-US" sz="2000" dirty="0"/>
              <a:t>Promotes </a:t>
            </a:r>
            <a:r>
              <a:rPr lang="en-US" sz="2000" b="1" dirty="0"/>
              <a:t>centralized collection and monitoring</a:t>
            </a:r>
            <a:r>
              <a:rPr lang="en-US" sz="2000" dirty="0"/>
              <a:t> of a wide range of data. The MOAs are  written generally where services and monitored networks can be added without amendment. </a:t>
            </a:r>
          </a:p>
          <a:p>
            <a:pPr marL="342900" indent="-342900">
              <a:spcBef>
                <a:spcPts val="1000"/>
              </a:spcBef>
              <a:buFont typeface="Arial" panose="020B0604020202020204" pitchFamily="34" charset="0"/>
              <a:buChar char="•"/>
            </a:pPr>
            <a:r>
              <a:rPr lang="en-US" sz="2000" b="0" i="0" dirty="0">
                <a:effectLst/>
              </a:rPr>
              <a:t>We are allowing the federal government and these organizations to breach the security of the states and counties to protect the states and counties? AND the federal government has been hacked/breached how many times? </a:t>
            </a:r>
          </a:p>
          <a:p>
            <a:pPr marL="342900" indent="-342900">
              <a:spcBef>
                <a:spcPts val="1000"/>
              </a:spcBef>
              <a:buFont typeface="Arial" panose="020B0604020202020204" pitchFamily="34" charset="0"/>
              <a:buChar char="•"/>
            </a:pPr>
            <a:r>
              <a:rPr lang="en-US" sz="2000" b="0" i="0" dirty="0">
                <a:effectLst/>
              </a:rPr>
              <a:t>These sensors could easily be intentional or even unintentional trojan horses in which a breach would be on a massive scale.</a:t>
            </a:r>
            <a:endParaRPr lang="en-US" sz="2400" dirty="0">
              <a:latin typeface="Cailbri"/>
            </a:endParaRPr>
          </a:p>
          <a:p>
            <a:pPr marL="342900" indent="-342900" algn="l">
              <a:buFont typeface="Arial" panose="020B0604020202020204" pitchFamily="34" charset="0"/>
              <a:buChar char="•"/>
            </a:pPr>
            <a:endParaRPr lang="en-US" sz="800" dirty="0"/>
          </a:p>
        </p:txBody>
      </p:sp>
      <p:sp>
        <p:nvSpPr>
          <p:cNvPr id="4" name="TextBox 3">
            <a:extLst>
              <a:ext uri="{FF2B5EF4-FFF2-40B4-BE49-F238E27FC236}">
                <a16:creationId xmlns:a16="http://schemas.microsoft.com/office/drawing/2014/main" id="{8D429E47-3F73-0C99-31A0-05B2CDD997EB}"/>
              </a:ext>
            </a:extLst>
          </p:cNvPr>
          <p:cNvSpPr txBox="1"/>
          <p:nvPr/>
        </p:nvSpPr>
        <p:spPr>
          <a:xfrm>
            <a:off x="3081744" y="156309"/>
            <a:ext cx="6028510" cy="923330"/>
          </a:xfrm>
          <a:prstGeom prst="rect">
            <a:avLst/>
          </a:prstGeom>
          <a:noFill/>
        </p:spPr>
        <p:txBody>
          <a:bodyPr wrap="none" rtlCol="0">
            <a:spAutoFit/>
          </a:bodyPr>
          <a:lstStyle/>
          <a:p>
            <a:pPr algn="ctr"/>
            <a:r>
              <a:rPr kumimoji="0" lang="en-US" sz="5400" b="0" i="0" u="none" strike="noStrike" kern="1200" cap="none" spc="0" normalizeH="0" baseline="0" noProof="0" dirty="0">
                <a:ln>
                  <a:noFill/>
                </a:ln>
                <a:solidFill>
                  <a:prstClr val="black"/>
                </a:solidFill>
                <a:effectLst/>
                <a:uLnTx/>
                <a:uFillTx/>
                <a:latin typeface="Calibri Light" panose="020F0302020204030204"/>
                <a:ea typeface="+mj-ea"/>
                <a:cs typeface="+mj-cs"/>
              </a:rPr>
              <a:t>Albert Sensors WHY?</a:t>
            </a:r>
            <a:endParaRPr lang="en-US" dirty="0"/>
          </a:p>
        </p:txBody>
      </p:sp>
      <p:sp>
        <p:nvSpPr>
          <p:cNvPr id="2" name="Date Placeholder 1">
            <a:extLst>
              <a:ext uri="{FF2B5EF4-FFF2-40B4-BE49-F238E27FC236}">
                <a16:creationId xmlns:a16="http://schemas.microsoft.com/office/drawing/2014/main" id="{C85D87A4-03CB-2A32-E9B0-5E9D265263D5}"/>
              </a:ext>
            </a:extLst>
          </p:cNvPr>
          <p:cNvSpPr>
            <a:spLocks noGrp="1"/>
          </p:cNvSpPr>
          <p:nvPr>
            <p:ph type="dt" sz="half" idx="10"/>
          </p:nvPr>
        </p:nvSpPr>
        <p:spPr/>
        <p:txBody>
          <a:bodyPr/>
          <a:lstStyle/>
          <a:p>
            <a:fld id="{10F01B88-31CC-4072-90B2-5C363A9D31AE}" type="datetime1">
              <a:rPr lang="en-US" smtClean="0"/>
              <a:t>5/17/2023</a:t>
            </a:fld>
            <a:endParaRPr lang="en-US" dirty="0"/>
          </a:p>
        </p:txBody>
      </p:sp>
      <p:sp>
        <p:nvSpPr>
          <p:cNvPr id="5" name="Footer Placeholder 4">
            <a:extLst>
              <a:ext uri="{FF2B5EF4-FFF2-40B4-BE49-F238E27FC236}">
                <a16:creationId xmlns:a16="http://schemas.microsoft.com/office/drawing/2014/main" id="{94E487CA-0BEE-D3D5-8529-567BBF7E4546}"/>
              </a:ext>
            </a:extLst>
          </p:cNvPr>
          <p:cNvSpPr>
            <a:spLocks noGrp="1"/>
          </p:cNvSpPr>
          <p:nvPr>
            <p:ph type="ftr" sz="quarter" idx="11"/>
          </p:nvPr>
        </p:nvSpPr>
        <p:spPr/>
        <p:txBody>
          <a:bodyPr/>
          <a:lstStyle/>
          <a:p>
            <a:r>
              <a:rPr lang="sv-SE"/>
              <a:t>Elizabeth Block pm@pwc-eiwg.com</a:t>
            </a:r>
            <a:endParaRPr lang="en-US" dirty="0"/>
          </a:p>
        </p:txBody>
      </p:sp>
    </p:spTree>
    <p:extLst>
      <p:ext uri="{BB962C8B-B14F-4D97-AF65-F5344CB8AC3E}">
        <p14:creationId xmlns:p14="http://schemas.microsoft.com/office/powerpoint/2010/main" val="36834847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Graphical user interface, website&#10;&#10;Description automatically generated">
            <a:extLst>
              <a:ext uri="{FF2B5EF4-FFF2-40B4-BE49-F238E27FC236}">
                <a16:creationId xmlns:a16="http://schemas.microsoft.com/office/drawing/2014/main" id="{03D39CA2-11C7-2734-EB37-65C151D45054}"/>
              </a:ext>
            </a:extLst>
          </p:cNvPr>
          <p:cNvPicPr>
            <a:picLocks noChangeAspect="1"/>
          </p:cNvPicPr>
          <p:nvPr/>
        </p:nvPicPr>
        <p:blipFill rotWithShape="1">
          <a:blip r:embed="rId2">
            <a:extLst>
              <a:ext uri="{28A0092B-C50C-407E-A947-70E740481C1C}">
                <a14:useLocalDpi xmlns:a14="http://schemas.microsoft.com/office/drawing/2010/main" val="0"/>
              </a:ext>
            </a:extLst>
          </a:blip>
          <a:srcRect r="444"/>
          <a:stretch/>
        </p:blipFill>
        <p:spPr>
          <a:xfrm>
            <a:off x="20" y="10"/>
            <a:ext cx="12191980" cy="6857990"/>
          </a:xfrm>
          <a:prstGeom prst="rect">
            <a:avLst/>
          </a:prstGeom>
        </p:spPr>
      </p:pic>
      <p:sp>
        <p:nvSpPr>
          <p:cNvPr id="10" name="Rectangle 9">
            <a:extLst>
              <a:ext uri="{FF2B5EF4-FFF2-40B4-BE49-F238E27FC236}">
                <a16:creationId xmlns:a16="http://schemas.microsoft.com/office/drawing/2014/main" id="{37C89E4B-3C9F-44B9-8B86-D9E3D112D8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20142"/>
            <a:ext cx="12192000" cy="736551"/>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8D429E47-3F73-0C99-31A0-05B2CDD997EB}"/>
              </a:ext>
            </a:extLst>
          </p:cNvPr>
          <p:cNvSpPr txBox="1"/>
          <p:nvPr/>
        </p:nvSpPr>
        <p:spPr>
          <a:xfrm>
            <a:off x="523875" y="5317240"/>
            <a:ext cx="11210925" cy="744836"/>
          </a:xfrm>
          <a:prstGeom prst="rect">
            <a:avLst/>
          </a:prstGeom>
        </p:spPr>
        <p:txBody>
          <a:bodyPr vert="horz" lIns="91440" tIns="45720" rIns="91440" bIns="45720" rtlCol="0" anchor="ctr">
            <a:normAutofit/>
          </a:bodyPr>
          <a:lstStyle/>
          <a:p>
            <a:pPr algn="ctr">
              <a:lnSpc>
                <a:spcPct val="90000"/>
              </a:lnSpc>
              <a:spcBef>
                <a:spcPct val="0"/>
              </a:spcBef>
              <a:spcAft>
                <a:spcPts val="600"/>
              </a:spcAft>
            </a:pPr>
            <a:r>
              <a:rPr kumimoji="0" lang="en-US" sz="3600" b="0" i="0" u="none" strike="noStrike" cap="none" spc="0" normalizeH="0" baseline="0" noProof="0" dirty="0">
                <a:ln>
                  <a:noFill/>
                </a:ln>
                <a:solidFill>
                  <a:schemeClr val="tx1">
                    <a:lumMod val="85000"/>
                    <a:lumOff val="15000"/>
                  </a:schemeClr>
                </a:solidFill>
                <a:effectLst/>
                <a:uLnTx/>
                <a:uFillTx/>
                <a:latin typeface="+mj-lt"/>
                <a:ea typeface="+mj-ea"/>
                <a:cs typeface="+mj-cs"/>
              </a:rPr>
              <a:t>Albert Sensors WHY?  MACHINE LEARNING</a:t>
            </a:r>
            <a:endParaRPr lang="en-US" sz="3600" dirty="0">
              <a:solidFill>
                <a:schemeClr val="tx1">
                  <a:lumMod val="85000"/>
                  <a:lumOff val="15000"/>
                </a:schemeClr>
              </a:solidFill>
              <a:latin typeface="+mj-lt"/>
              <a:ea typeface="+mj-ea"/>
              <a:cs typeface="+mj-cs"/>
            </a:endParaRPr>
          </a:p>
        </p:txBody>
      </p:sp>
      <p:cxnSp>
        <p:nvCxnSpPr>
          <p:cNvPr id="12" name="Straight Connector 11">
            <a:extLst>
              <a:ext uri="{FF2B5EF4-FFF2-40B4-BE49-F238E27FC236}">
                <a16:creationId xmlns:a16="http://schemas.microsoft.com/office/drawing/2014/main" id="{AA2EAA10-076F-46BD-8F0F-B9A2FB77A85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5241983"/>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D891E407-403B-4764-86C9-33A56D3BCA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34852"/>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22E04C41-76E8-5E30-8E0F-20071759D11A}"/>
              </a:ext>
            </a:extLst>
          </p:cNvPr>
          <p:cNvSpPr txBox="1"/>
          <p:nvPr/>
        </p:nvSpPr>
        <p:spPr>
          <a:xfrm>
            <a:off x="352816" y="1536174"/>
            <a:ext cx="11486367" cy="661720"/>
          </a:xfrm>
          <a:prstGeom prst="rect">
            <a:avLst/>
          </a:prstGeom>
          <a:noFill/>
        </p:spPr>
        <p:txBody>
          <a:bodyPr wrap="square">
            <a:spAutoFit/>
          </a:bodyPr>
          <a:lstStyle/>
          <a:p>
            <a:pPr>
              <a:spcAft>
                <a:spcPts val="600"/>
              </a:spcAft>
            </a:pPr>
            <a:endParaRPr lang="en-US" sz="2400" dirty="0"/>
          </a:p>
          <a:p>
            <a:pPr marL="342900" indent="-342900" algn="l">
              <a:spcAft>
                <a:spcPts val="600"/>
              </a:spcAft>
              <a:buFont typeface="Arial" panose="020B0604020202020204" pitchFamily="34" charset="0"/>
              <a:buChar char="•"/>
            </a:pPr>
            <a:endParaRPr lang="en-US" sz="800" dirty="0"/>
          </a:p>
        </p:txBody>
      </p:sp>
      <p:sp>
        <p:nvSpPr>
          <p:cNvPr id="2" name="Date Placeholder 1">
            <a:extLst>
              <a:ext uri="{FF2B5EF4-FFF2-40B4-BE49-F238E27FC236}">
                <a16:creationId xmlns:a16="http://schemas.microsoft.com/office/drawing/2014/main" id="{ECD6E49D-984E-C249-F9A0-81BE780AAA18}"/>
              </a:ext>
            </a:extLst>
          </p:cNvPr>
          <p:cNvSpPr>
            <a:spLocks noGrp="1"/>
          </p:cNvSpPr>
          <p:nvPr>
            <p:ph type="dt" sz="half" idx="10"/>
          </p:nvPr>
        </p:nvSpPr>
        <p:spPr/>
        <p:txBody>
          <a:bodyPr/>
          <a:lstStyle/>
          <a:p>
            <a:fld id="{ECE8C6D9-17A3-489A-AF5F-0DCD6C3B2DB9}" type="datetime1">
              <a:rPr lang="en-US" smtClean="0"/>
              <a:t>5/17/2023</a:t>
            </a:fld>
            <a:endParaRPr lang="en-US" dirty="0"/>
          </a:p>
        </p:txBody>
      </p:sp>
      <p:sp>
        <p:nvSpPr>
          <p:cNvPr id="6" name="Footer Placeholder 5">
            <a:extLst>
              <a:ext uri="{FF2B5EF4-FFF2-40B4-BE49-F238E27FC236}">
                <a16:creationId xmlns:a16="http://schemas.microsoft.com/office/drawing/2014/main" id="{00D215FE-6902-ED8E-570C-4A10EEAC25E9}"/>
              </a:ext>
            </a:extLst>
          </p:cNvPr>
          <p:cNvSpPr>
            <a:spLocks noGrp="1"/>
          </p:cNvSpPr>
          <p:nvPr>
            <p:ph type="ftr" sz="quarter" idx="11"/>
          </p:nvPr>
        </p:nvSpPr>
        <p:spPr/>
        <p:txBody>
          <a:bodyPr/>
          <a:lstStyle/>
          <a:p>
            <a:r>
              <a:rPr lang="sv-SE"/>
              <a:t>Elizabeth Block pm@pwc-eiwg.com</a:t>
            </a:r>
            <a:endParaRPr lang="en-US" dirty="0"/>
          </a:p>
        </p:txBody>
      </p:sp>
    </p:spTree>
    <p:extLst>
      <p:ext uri="{BB962C8B-B14F-4D97-AF65-F5344CB8AC3E}">
        <p14:creationId xmlns:p14="http://schemas.microsoft.com/office/powerpoint/2010/main" val="6582140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D429E47-3F73-0C99-31A0-05B2CDD997EB}"/>
              </a:ext>
            </a:extLst>
          </p:cNvPr>
          <p:cNvSpPr txBox="1"/>
          <p:nvPr/>
        </p:nvSpPr>
        <p:spPr>
          <a:xfrm>
            <a:off x="2779034" y="324486"/>
            <a:ext cx="6633932" cy="923330"/>
          </a:xfrm>
          <a:prstGeom prst="rect">
            <a:avLst/>
          </a:prstGeom>
          <a:noFill/>
        </p:spPr>
        <p:txBody>
          <a:bodyPr wrap="none" rtlCol="0">
            <a:spAutoFit/>
          </a:bodyPr>
          <a:lstStyle/>
          <a:p>
            <a:pPr algn="ctr"/>
            <a:r>
              <a:rPr kumimoji="0" lang="en-US" sz="5400" b="0" i="0" u="none" strike="noStrike" kern="1200" cap="none" spc="0" normalizeH="0" baseline="0" noProof="0" dirty="0">
                <a:ln>
                  <a:noFill/>
                </a:ln>
                <a:solidFill>
                  <a:prstClr val="black"/>
                </a:solidFill>
                <a:effectLst/>
                <a:uLnTx/>
                <a:uFillTx/>
                <a:latin typeface="Calibri Light" panose="020F0302020204030204"/>
                <a:ea typeface="+mj-ea"/>
                <a:cs typeface="+mj-cs"/>
              </a:rPr>
              <a:t>Albert Sensors- Virginia</a:t>
            </a:r>
            <a:endParaRPr lang="en-US" dirty="0"/>
          </a:p>
        </p:txBody>
      </p:sp>
      <p:sp>
        <p:nvSpPr>
          <p:cNvPr id="3" name="TextBox 2">
            <a:extLst>
              <a:ext uri="{FF2B5EF4-FFF2-40B4-BE49-F238E27FC236}">
                <a16:creationId xmlns:a16="http://schemas.microsoft.com/office/drawing/2014/main" id="{1B2059E8-202C-C3B5-6549-A95BB6ADA642}"/>
              </a:ext>
            </a:extLst>
          </p:cNvPr>
          <p:cNvSpPr txBox="1"/>
          <p:nvPr/>
        </p:nvSpPr>
        <p:spPr>
          <a:xfrm>
            <a:off x="461966" y="1247816"/>
            <a:ext cx="10891834" cy="5255157"/>
          </a:xfrm>
          <a:prstGeom prst="rect">
            <a:avLst/>
          </a:prstGeom>
          <a:noFill/>
        </p:spPr>
        <p:txBody>
          <a:bodyPr wrap="square" rtlCol="0">
            <a:spAutoFit/>
          </a:bodyPr>
          <a:lstStyle/>
          <a:p>
            <a:pPr marR="0" lvl="0">
              <a:lnSpc>
                <a:spcPct val="107000"/>
              </a:lnSpc>
              <a:spcBef>
                <a:spcPts val="0"/>
              </a:spcBef>
              <a:spcAft>
                <a:spcPts val="800"/>
              </a:spcAft>
              <a:tabLst>
                <a:tab pos="457200" algn="l"/>
              </a:tabLst>
            </a:pPr>
            <a:endParaRPr lang="en-US" sz="800" kern="10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Arial" panose="020B0604020202020204" pitchFamily="34" charset="0"/>
              <a:buChar char="•"/>
              <a:tabLst>
                <a:tab pos="457200" algn="l"/>
              </a:tabLst>
            </a:pPr>
            <a:r>
              <a:rPr lang="en-US" sz="2000" kern="100" dirty="0">
                <a:effectLst/>
                <a:ea typeface="Calibri" panose="020F0502020204030204" pitchFamily="34" charset="0"/>
                <a:cs typeface="Times New Roman" panose="02020603050405020304" pitchFamily="18" charset="0"/>
              </a:rPr>
              <a:t>ELECT provides technical advisories for login to the </a:t>
            </a:r>
            <a:r>
              <a:rPr lang="en-US" sz="2000" u="sng" kern="100" dirty="0">
                <a:solidFill>
                  <a:srgbClr val="0563C1"/>
                </a:solidFill>
                <a:effectLst/>
                <a:ea typeface="Calibri" panose="020F0502020204030204" pitchFamily="34" charset="0"/>
                <a:cs typeface="Times New Roman" panose="02020603050405020304" pitchFamily="18" charset="0"/>
                <a:hlinkClick r:id="rId2"/>
              </a:rPr>
              <a:t>Election Infrastructure Assessment Tool</a:t>
            </a:r>
            <a:r>
              <a:rPr lang="en-US" sz="2000" kern="100" dirty="0">
                <a:effectLst/>
                <a:ea typeface="Calibri" panose="020F0502020204030204" pitchFamily="34" charset="0"/>
                <a:cs typeface="Times New Roman" panose="02020603050405020304" pitchFamily="18" charset="0"/>
              </a:rPr>
              <a:t> (EIAT) from CIS, around the time of the March security plan update to the State Board, required by law. </a:t>
            </a:r>
            <a:r>
              <a:rPr lang="en-US" sz="2000" kern="100" dirty="0">
                <a:ea typeface="Calibri" panose="020F0502020204030204" pitchFamily="34" charset="0"/>
                <a:cs typeface="Times New Roman" panose="02020603050405020304" pitchFamily="18" charset="0"/>
              </a:rPr>
              <a:t> </a:t>
            </a:r>
            <a:r>
              <a:rPr lang="en-US" sz="2000" kern="100" dirty="0">
                <a:effectLst/>
                <a:ea typeface="Calibri" panose="020F0502020204030204" pitchFamily="34" charset="0"/>
                <a:cs typeface="Times New Roman" panose="02020603050405020304" pitchFamily="18" charset="0"/>
              </a:rPr>
              <a:t>The question is what information, detailed or general, is being provided to CIS through EIAT or other tools BEFORE Albert is installed?</a:t>
            </a:r>
            <a:endParaRPr lang="en-US" sz="2000" dirty="0"/>
          </a:p>
          <a:p>
            <a:pPr marL="342900" indent="-342900">
              <a:buFont typeface="Arial" panose="020B0604020202020204" pitchFamily="34" charset="0"/>
              <a:buChar char="•"/>
            </a:pPr>
            <a:r>
              <a:rPr lang="en-US" sz="2000" dirty="0"/>
              <a:t>Fairfax does not have Albert but may be monitored through the Albert at the state level (VITA MOA). ES&amp;S also has an agreement with CIS, and is used in Fairfax. </a:t>
            </a:r>
          </a:p>
          <a:p>
            <a:endParaRPr lang="en-US" sz="800" dirty="0"/>
          </a:p>
          <a:p>
            <a:pPr marL="800100" lvl="1" indent="-342900">
              <a:buFont typeface="Arial" panose="020B0604020202020204" pitchFamily="34" charset="0"/>
              <a:buChar char="•"/>
            </a:pPr>
            <a:r>
              <a:rPr lang="en-US" sz="2000" dirty="0"/>
              <a:t>Loudoun election office is responding to these emails and asked to be in the CIS  situation room for the midterms. </a:t>
            </a:r>
          </a:p>
          <a:p>
            <a:pPr marL="800100" lvl="1" indent="-342900">
              <a:buFont typeface="Arial" panose="020B0604020202020204" pitchFamily="34" charset="0"/>
              <a:buChar char="•"/>
            </a:pPr>
            <a:r>
              <a:rPr lang="en-US" sz="2000" dirty="0"/>
              <a:t>PWC not responding to CIS that we can see. However,  the PWC-ELECT network is set up by the school system which would fall under the possible list of networks monitored.</a:t>
            </a:r>
          </a:p>
          <a:p>
            <a:pPr marL="800100" lvl="1" indent="-342900">
              <a:buFont typeface="Arial" panose="020B0604020202020204" pitchFamily="34" charset="0"/>
              <a:buChar char="•"/>
            </a:pPr>
            <a:r>
              <a:rPr lang="en-US" sz="2000" dirty="0"/>
              <a:t>The Electoral Board is not on distribution for the emails to or from CIS  in ether county.</a:t>
            </a:r>
          </a:p>
          <a:p>
            <a:endParaRPr lang="en-US" sz="2000" dirty="0"/>
          </a:p>
          <a:p>
            <a:pPr marL="342900" indent="-342900">
              <a:buFont typeface="Arial" panose="020B0604020202020204" pitchFamily="34" charset="0"/>
              <a:buChar char="•"/>
            </a:pPr>
            <a:r>
              <a:rPr lang="en-US" sz="2000" dirty="0"/>
              <a:t>Funding is being sought by the grant administrators and others in the county: MWCOG, NVERS, VDEMA, etc.</a:t>
            </a:r>
          </a:p>
          <a:p>
            <a:endParaRPr lang="en-US" sz="2000" dirty="0"/>
          </a:p>
        </p:txBody>
      </p:sp>
      <p:sp>
        <p:nvSpPr>
          <p:cNvPr id="5" name="Date Placeholder 4">
            <a:extLst>
              <a:ext uri="{FF2B5EF4-FFF2-40B4-BE49-F238E27FC236}">
                <a16:creationId xmlns:a16="http://schemas.microsoft.com/office/drawing/2014/main" id="{1BDDF6C4-0530-2470-1C1A-2CB7EB235E92}"/>
              </a:ext>
            </a:extLst>
          </p:cNvPr>
          <p:cNvSpPr>
            <a:spLocks noGrp="1"/>
          </p:cNvSpPr>
          <p:nvPr>
            <p:ph type="dt" sz="half" idx="10"/>
          </p:nvPr>
        </p:nvSpPr>
        <p:spPr/>
        <p:txBody>
          <a:bodyPr/>
          <a:lstStyle/>
          <a:p>
            <a:fld id="{5DF5D64B-A0B7-4DDE-9C39-06D0594BCFB2}" type="datetime1">
              <a:rPr lang="en-US" smtClean="0"/>
              <a:t>5/17/2023</a:t>
            </a:fld>
            <a:endParaRPr lang="en-US" dirty="0"/>
          </a:p>
        </p:txBody>
      </p:sp>
      <p:sp>
        <p:nvSpPr>
          <p:cNvPr id="6" name="Footer Placeholder 5">
            <a:extLst>
              <a:ext uri="{FF2B5EF4-FFF2-40B4-BE49-F238E27FC236}">
                <a16:creationId xmlns:a16="http://schemas.microsoft.com/office/drawing/2014/main" id="{FC3AAE97-EB7D-2FEF-1644-DE2C7485BE72}"/>
              </a:ext>
            </a:extLst>
          </p:cNvPr>
          <p:cNvSpPr>
            <a:spLocks noGrp="1"/>
          </p:cNvSpPr>
          <p:nvPr>
            <p:ph type="ftr" sz="quarter" idx="11"/>
          </p:nvPr>
        </p:nvSpPr>
        <p:spPr/>
        <p:txBody>
          <a:bodyPr/>
          <a:lstStyle/>
          <a:p>
            <a:r>
              <a:rPr lang="sv-SE"/>
              <a:t>Elizabeth Block pm@pwc-eiwg.com</a:t>
            </a:r>
            <a:endParaRPr lang="en-US" dirty="0"/>
          </a:p>
        </p:txBody>
      </p:sp>
    </p:spTree>
    <p:extLst>
      <p:ext uri="{BB962C8B-B14F-4D97-AF65-F5344CB8AC3E}">
        <p14:creationId xmlns:p14="http://schemas.microsoft.com/office/powerpoint/2010/main" val="41187347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D429E47-3F73-0C99-31A0-05B2CDD997EB}"/>
              </a:ext>
            </a:extLst>
          </p:cNvPr>
          <p:cNvSpPr txBox="1"/>
          <p:nvPr/>
        </p:nvSpPr>
        <p:spPr>
          <a:xfrm>
            <a:off x="2779034" y="368968"/>
            <a:ext cx="6633932" cy="923330"/>
          </a:xfrm>
          <a:prstGeom prst="rect">
            <a:avLst/>
          </a:prstGeom>
          <a:noFill/>
        </p:spPr>
        <p:txBody>
          <a:bodyPr wrap="none" rtlCol="0">
            <a:spAutoFit/>
          </a:bodyPr>
          <a:lstStyle/>
          <a:p>
            <a:pPr algn="ctr"/>
            <a:r>
              <a:rPr kumimoji="0" lang="en-US" sz="5400" b="0" i="0" u="none" strike="noStrike" kern="1200" cap="none" spc="0" normalizeH="0" baseline="0" noProof="0" dirty="0">
                <a:ln>
                  <a:noFill/>
                </a:ln>
                <a:solidFill>
                  <a:prstClr val="black"/>
                </a:solidFill>
                <a:effectLst/>
                <a:uLnTx/>
                <a:uFillTx/>
                <a:latin typeface="Calibri Light" panose="020F0302020204030204"/>
                <a:ea typeface="+mj-ea"/>
                <a:cs typeface="+mj-cs"/>
              </a:rPr>
              <a:t>Albert Sensors- Virginia</a:t>
            </a:r>
            <a:endParaRPr lang="en-US" dirty="0"/>
          </a:p>
        </p:txBody>
      </p:sp>
      <p:sp>
        <p:nvSpPr>
          <p:cNvPr id="2" name="TextBox 1">
            <a:extLst>
              <a:ext uri="{FF2B5EF4-FFF2-40B4-BE49-F238E27FC236}">
                <a16:creationId xmlns:a16="http://schemas.microsoft.com/office/drawing/2014/main" id="{1C8228C0-9201-AC36-ED5A-8C8FABB31D44}"/>
              </a:ext>
            </a:extLst>
          </p:cNvPr>
          <p:cNvSpPr txBox="1"/>
          <p:nvPr/>
        </p:nvSpPr>
        <p:spPr>
          <a:xfrm>
            <a:off x="499820" y="1053991"/>
            <a:ext cx="11192359" cy="4750018"/>
          </a:xfrm>
          <a:prstGeom prst="rect">
            <a:avLst/>
          </a:prstGeom>
          <a:noFill/>
        </p:spPr>
        <p:txBody>
          <a:bodyPr wrap="square" rtlCol="0">
            <a:spAutoFit/>
          </a:bodyPr>
          <a:lstStyle/>
          <a:p>
            <a:pPr>
              <a:spcBef>
                <a:spcPts val="1000"/>
              </a:spcBef>
            </a:pPr>
            <a:endParaRPr lang="en-US" dirty="0">
              <a:hlinkClick r:id="rId2">
                <a:extLst>
                  <a:ext uri="{A12FA001-AC4F-418D-AE19-62706E023703}">
                    <ahyp:hlinkClr xmlns:ahyp="http://schemas.microsoft.com/office/drawing/2018/hyperlinkcolor" val="tx"/>
                  </a:ext>
                </a:extLst>
              </a:hlinkClick>
            </a:endParaRPr>
          </a:p>
          <a:p>
            <a:pPr marL="347472" indent="-347472">
              <a:spcBef>
                <a:spcPts val="1000"/>
              </a:spcBef>
              <a:buFont typeface="Arial" panose="020B0604020202020204" pitchFamily="34" charset="0"/>
              <a:buChar char="•"/>
            </a:pPr>
            <a:r>
              <a:rPr lang="en-US" sz="2200" dirty="0">
                <a:solidFill>
                  <a:srgbClr val="0563C1"/>
                </a:solidFill>
                <a:latin typeface="Cailbri"/>
                <a:hlinkClick r:id="rId2">
                  <a:extLst>
                    <a:ext uri="{A12FA001-AC4F-418D-AE19-62706E023703}">
                      <ahyp:hlinkClr xmlns:ahyp="http://schemas.microsoft.com/office/drawing/2018/hyperlinkcolor" val="tx"/>
                    </a:ext>
                  </a:extLst>
                </a:hlinkClick>
              </a:rPr>
              <a:t>https://law.lis.virginia.gov/vacode/title24.2/chapter4/section24.2-410.2/</a:t>
            </a:r>
            <a:endParaRPr lang="en-US" sz="2200" dirty="0">
              <a:latin typeface="Cailbri"/>
            </a:endParaRPr>
          </a:p>
          <a:p>
            <a:pPr>
              <a:spcBef>
                <a:spcPts val="1000"/>
              </a:spcBef>
            </a:pPr>
            <a:endParaRPr lang="en-US" sz="2200" dirty="0">
              <a:latin typeface="Cailbri"/>
            </a:endParaRPr>
          </a:p>
          <a:p>
            <a:pPr lvl="1"/>
            <a:r>
              <a:rPr lang="en-US" sz="2200" dirty="0">
                <a:solidFill>
                  <a:srgbClr val="444444"/>
                </a:solidFill>
                <a:latin typeface="Cailbri"/>
              </a:rPr>
              <a:t>“</a:t>
            </a:r>
            <a:r>
              <a:rPr lang="en-US" sz="2200" b="0" i="0" dirty="0">
                <a:solidFill>
                  <a:srgbClr val="444444"/>
                </a:solidFill>
                <a:effectLst/>
                <a:latin typeface="Cailbri"/>
              </a:rPr>
              <a:t>B. The </a:t>
            </a:r>
            <a:r>
              <a:rPr lang="en-US" sz="2200" b="1" i="0" dirty="0">
                <a:solidFill>
                  <a:srgbClr val="444444"/>
                </a:solidFill>
                <a:effectLst/>
                <a:latin typeface="Cailbri"/>
              </a:rPr>
              <a:t>electoral board </a:t>
            </a:r>
            <a:r>
              <a:rPr lang="en-US" sz="2200" b="0" i="0" dirty="0">
                <a:solidFill>
                  <a:srgbClr val="444444"/>
                </a:solidFill>
                <a:effectLst/>
                <a:latin typeface="Cailbri"/>
              </a:rPr>
              <a:t>of each county and city that utilizes supporting technologies to maintain and record registrant information </a:t>
            </a:r>
            <a:r>
              <a:rPr lang="en-US" sz="2200" b="1" i="0" dirty="0">
                <a:solidFill>
                  <a:srgbClr val="444444"/>
                </a:solidFill>
                <a:effectLst/>
                <a:latin typeface="Cailbri"/>
              </a:rPr>
              <a:t>shall</a:t>
            </a:r>
            <a:r>
              <a:rPr lang="en-US" sz="2200" b="0" i="0" dirty="0">
                <a:solidFill>
                  <a:srgbClr val="444444"/>
                </a:solidFill>
                <a:effectLst/>
                <a:latin typeface="Cailbri"/>
              </a:rPr>
              <a:t> develop and annually update written plans and procedures to ensure the security and integrity of those supporting technologies. All plans and procedures shall be in compliance with the security standards established by the State Board pursuant to subsection A. Each </a:t>
            </a:r>
            <a:r>
              <a:rPr lang="en-US" sz="2200" b="1" i="0" dirty="0">
                <a:solidFill>
                  <a:srgbClr val="444444"/>
                </a:solidFill>
                <a:effectLst/>
                <a:latin typeface="Cailbri"/>
              </a:rPr>
              <a:t>electoral board shall report </a:t>
            </a:r>
            <a:r>
              <a:rPr lang="en-US" sz="2200" b="0" i="0" dirty="0">
                <a:solidFill>
                  <a:srgbClr val="444444"/>
                </a:solidFill>
                <a:effectLst/>
                <a:latin typeface="Cailbri"/>
              </a:rPr>
              <a:t>annually by March 1 to the Department of Elections on its security  plans and procedures. The </a:t>
            </a:r>
            <a:r>
              <a:rPr lang="en-US" sz="2200" b="1" i="0" dirty="0">
                <a:solidFill>
                  <a:srgbClr val="444444"/>
                </a:solidFill>
                <a:effectLst/>
                <a:latin typeface="Cailbri"/>
              </a:rPr>
              <a:t>general registrar and the Department of Elections shall provide assistance to the electoral board, upon request by the electoral board.”</a:t>
            </a:r>
          </a:p>
          <a:p>
            <a:pPr lvl="1">
              <a:lnSpc>
                <a:spcPct val="150000"/>
              </a:lnSpc>
            </a:pPr>
            <a:endParaRPr lang="en-US" sz="2000" b="1" dirty="0"/>
          </a:p>
          <a:p>
            <a:pPr marL="285750" indent="-285750">
              <a:buFont typeface="Arial" panose="020B0604020202020204" pitchFamily="34" charset="0"/>
              <a:buChar char="•"/>
            </a:pPr>
            <a:endParaRPr lang="en-US" dirty="0"/>
          </a:p>
        </p:txBody>
      </p:sp>
      <p:sp>
        <p:nvSpPr>
          <p:cNvPr id="6" name="Date Placeholder 5">
            <a:extLst>
              <a:ext uri="{FF2B5EF4-FFF2-40B4-BE49-F238E27FC236}">
                <a16:creationId xmlns:a16="http://schemas.microsoft.com/office/drawing/2014/main" id="{3C2D5080-66A9-00B3-873D-F33C98373CA2}"/>
              </a:ext>
            </a:extLst>
          </p:cNvPr>
          <p:cNvSpPr>
            <a:spLocks noGrp="1"/>
          </p:cNvSpPr>
          <p:nvPr>
            <p:ph type="dt" sz="half" idx="10"/>
          </p:nvPr>
        </p:nvSpPr>
        <p:spPr/>
        <p:txBody>
          <a:bodyPr/>
          <a:lstStyle/>
          <a:p>
            <a:fld id="{93D0A5E5-39CE-42EF-BCA6-71E67D29DF74}" type="datetime1">
              <a:rPr lang="en-US" smtClean="0"/>
              <a:t>5/17/2023</a:t>
            </a:fld>
            <a:endParaRPr lang="en-US" dirty="0"/>
          </a:p>
        </p:txBody>
      </p:sp>
      <p:sp>
        <p:nvSpPr>
          <p:cNvPr id="7" name="Footer Placeholder 6">
            <a:extLst>
              <a:ext uri="{FF2B5EF4-FFF2-40B4-BE49-F238E27FC236}">
                <a16:creationId xmlns:a16="http://schemas.microsoft.com/office/drawing/2014/main" id="{93E528A6-9727-37FE-16C8-44363D97BCC3}"/>
              </a:ext>
            </a:extLst>
          </p:cNvPr>
          <p:cNvSpPr>
            <a:spLocks noGrp="1"/>
          </p:cNvSpPr>
          <p:nvPr>
            <p:ph type="ftr" sz="quarter" idx="11"/>
          </p:nvPr>
        </p:nvSpPr>
        <p:spPr/>
        <p:txBody>
          <a:bodyPr/>
          <a:lstStyle/>
          <a:p>
            <a:r>
              <a:rPr lang="sv-SE"/>
              <a:t>Elizabeth Block pm@pwc-eiwg.com</a:t>
            </a:r>
            <a:endParaRPr lang="en-US" dirty="0"/>
          </a:p>
        </p:txBody>
      </p:sp>
    </p:spTree>
    <p:extLst>
      <p:ext uri="{BB962C8B-B14F-4D97-AF65-F5344CB8AC3E}">
        <p14:creationId xmlns:p14="http://schemas.microsoft.com/office/powerpoint/2010/main" val="28871333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2E04C41-76E8-5E30-8E0F-20071759D11A}"/>
              </a:ext>
            </a:extLst>
          </p:cNvPr>
          <p:cNvSpPr txBox="1"/>
          <p:nvPr/>
        </p:nvSpPr>
        <p:spPr>
          <a:xfrm>
            <a:off x="352814" y="1293807"/>
            <a:ext cx="11486367" cy="5003421"/>
          </a:xfrm>
          <a:prstGeom prst="rect">
            <a:avLst/>
          </a:prstGeom>
          <a:noFill/>
        </p:spPr>
        <p:txBody>
          <a:bodyPr wrap="square">
            <a:spAutoFit/>
          </a:bodyPr>
          <a:lstStyle/>
          <a:p>
            <a:pPr marL="342900" indent="-342900" algn="l">
              <a:spcBef>
                <a:spcPts val="1000"/>
              </a:spcBef>
              <a:buFont typeface="Arial" panose="020B0604020202020204" pitchFamily="34" charset="0"/>
              <a:buChar char="•"/>
            </a:pPr>
            <a:r>
              <a:rPr lang="en-US" sz="2000" dirty="0">
                <a:solidFill>
                  <a:srgbClr val="000000"/>
                </a:solidFill>
              </a:rPr>
              <a:t>The MOA for Prince William County, VA is signed by a representative of its IT department. </a:t>
            </a:r>
          </a:p>
          <a:p>
            <a:pPr marL="800100" lvl="1" indent="-342900">
              <a:spcBef>
                <a:spcPts val="1000"/>
              </a:spcBef>
              <a:buFont typeface="Arial" panose="020B0604020202020204" pitchFamily="34" charset="0"/>
              <a:buChar char="•"/>
            </a:pPr>
            <a:r>
              <a:rPr lang="en-US" sz="2000" dirty="0">
                <a:solidFill>
                  <a:srgbClr val="000000"/>
                </a:solidFill>
              </a:rPr>
              <a:t>We still do not know if the Electoral Board, responsible for security of elections, even knows or knew that the MOA went into place. The Board of County Supervisors did not as they do not approve grant money.</a:t>
            </a:r>
          </a:p>
          <a:p>
            <a:pPr marL="800100" lvl="1" indent="-342900">
              <a:spcBef>
                <a:spcPts val="1000"/>
              </a:spcBef>
              <a:buFont typeface="Arial" panose="020B0604020202020204" pitchFamily="34" charset="0"/>
              <a:buChar char="•"/>
            </a:pPr>
            <a:r>
              <a:rPr lang="en-US" sz="2000" b="0" i="0" dirty="0">
                <a:solidFill>
                  <a:srgbClr val="000000"/>
                </a:solidFill>
                <a:effectLst/>
              </a:rPr>
              <a:t>Does this county IT person have the legal authority to commit the election process and all its tools, processes, and communications to be monitored?</a:t>
            </a:r>
          </a:p>
          <a:p>
            <a:pPr lvl="1">
              <a:spcBef>
                <a:spcPts val="1000"/>
              </a:spcBef>
            </a:pPr>
            <a:endParaRPr lang="en-US" sz="800" b="0" i="0" dirty="0">
              <a:solidFill>
                <a:srgbClr val="000000"/>
              </a:solidFill>
              <a:effectLst/>
            </a:endParaRPr>
          </a:p>
          <a:p>
            <a:pPr marL="342900" marR="0" lvl="0" indent="-342900">
              <a:lnSpc>
                <a:spcPct val="107000"/>
              </a:lnSpc>
              <a:spcBef>
                <a:spcPts val="0"/>
              </a:spcBef>
              <a:spcAft>
                <a:spcPts val="800"/>
              </a:spcAft>
              <a:buFont typeface="Arial" panose="020B0604020202020204" pitchFamily="34" charset="0"/>
              <a:buChar char="•"/>
              <a:tabLst>
                <a:tab pos="457200" algn="l"/>
              </a:tabLst>
            </a:pPr>
            <a:r>
              <a:rPr lang="en-US" sz="2000" kern="100" dirty="0">
                <a:effectLst/>
                <a:ea typeface="Calibri" panose="020F0502020204030204" pitchFamily="34" charset="0"/>
                <a:cs typeface="Times New Roman" panose="02020603050405020304" pitchFamily="18" charset="0"/>
              </a:rPr>
              <a:t>Terms and conditions of MS-ISAC and EI-ISAC membership seem to data give sharing permission even if at first it reads like the entity is protected from having their data shared, </a:t>
            </a:r>
          </a:p>
          <a:p>
            <a:pPr algn="ctr"/>
            <a:r>
              <a:rPr lang="en-US" sz="2000" u="sng" dirty="0">
                <a:solidFill>
                  <a:srgbClr val="0563C1"/>
                </a:solidFill>
                <a:effectLst/>
                <a:ea typeface="Calibri" panose="020F0502020204030204" pitchFamily="34" charset="0"/>
                <a:hlinkClick r:id="rId2" action="ppaction://hlinkfile"/>
              </a:rPr>
              <a:t>MS-ISAC Terms</a:t>
            </a:r>
            <a:r>
              <a:rPr lang="en-US" sz="2000" dirty="0">
                <a:effectLst/>
                <a:ea typeface="Calibri" panose="020F0502020204030204" pitchFamily="34" charset="0"/>
              </a:rPr>
              <a:t>: </a:t>
            </a:r>
            <a:r>
              <a:rPr lang="en-US" sz="2000" u="sng" dirty="0">
                <a:solidFill>
                  <a:srgbClr val="0563C1"/>
                </a:solidFill>
                <a:effectLst/>
                <a:ea typeface="Calibri" panose="020F0502020204030204" pitchFamily="34" charset="0"/>
                <a:hlinkClick r:id="rId3"/>
              </a:rPr>
              <a:t>EI-ISAC Terms</a:t>
            </a:r>
            <a:r>
              <a:rPr lang="en-US" sz="2000" dirty="0">
                <a:effectLst/>
                <a:ea typeface="Calibri" panose="020F0502020204030204" pitchFamily="34" charset="0"/>
              </a:rPr>
              <a:t>: </a:t>
            </a:r>
            <a:r>
              <a:rPr lang="en-US" sz="2000" u="sng" dirty="0">
                <a:solidFill>
                  <a:srgbClr val="0563C1"/>
                </a:solidFill>
                <a:effectLst/>
                <a:ea typeface="Calibri" panose="020F0502020204030204" pitchFamily="34" charset="0"/>
                <a:hlinkClick r:id="rId4"/>
              </a:rPr>
              <a:t>Privacy Notice</a:t>
            </a:r>
            <a:endParaRPr lang="en-US" sz="2000" b="0" i="0" dirty="0">
              <a:solidFill>
                <a:srgbClr val="000000"/>
              </a:solidFill>
              <a:effectLst/>
            </a:endParaRPr>
          </a:p>
          <a:p>
            <a:pPr marL="342900" indent="-342900">
              <a:spcBef>
                <a:spcPts val="1000"/>
              </a:spcBef>
              <a:buFont typeface="Arial" panose="020B0604020202020204" pitchFamily="34" charset="0"/>
              <a:buChar char="•"/>
            </a:pPr>
            <a:r>
              <a:rPr lang="en-US" sz="2000" dirty="0">
                <a:solidFill>
                  <a:srgbClr val="000000"/>
                </a:solidFill>
              </a:rPr>
              <a:t>The 2020 300,000-vote difference, </a:t>
            </a:r>
            <a:r>
              <a:rPr lang="en-US" sz="2000" dirty="0">
                <a:solidFill>
                  <a:srgbClr val="000000"/>
                </a:solidFill>
                <a:hlinkClick r:id="rId5"/>
              </a:rPr>
              <a:t>https://wwrkds.net/wp2/va-2020-election-analysis-report/</a:t>
            </a:r>
            <a:r>
              <a:rPr lang="en-US" sz="2000" dirty="0">
                <a:solidFill>
                  <a:srgbClr val="000000"/>
                </a:solidFill>
              </a:rPr>
              <a:t>  that former ELECT Commissioner Piper called ‘a mistake,’  could have been caused through the backdoor of Albert. (Michigan had over 1 million vote ‘mistake’)</a:t>
            </a:r>
          </a:p>
          <a:p>
            <a:pPr marL="342900" indent="-342900">
              <a:spcBef>
                <a:spcPts val="1000"/>
              </a:spcBef>
              <a:buFont typeface="Arial" panose="020B0604020202020204" pitchFamily="34" charset="0"/>
              <a:buChar char="•"/>
            </a:pPr>
            <a:endParaRPr lang="en-US" sz="2000" dirty="0">
              <a:solidFill>
                <a:srgbClr val="000000"/>
              </a:solidFill>
            </a:endParaRPr>
          </a:p>
        </p:txBody>
      </p:sp>
      <p:sp>
        <p:nvSpPr>
          <p:cNvPr id="4" name="TextBox 3">
            <a:extLst>
              <a:ext uri="{FF2B5EF4-FFF2-40B4-BE49-F238E27FC236}">
                <a16:creationId xmlns:a16="http://schemas.microsoft.com/office/drawing/2014/main" id="{8D429E47-3F73-0C99-31A0-05B2CDD997EB}"/>
              </a:ext>
            </a:extLst>
          </p:cNvPr>
          <p:cNvSpPr txBox="1"/>
          <p:nvPr/>
        </p:nvSpPr>
        <p:spPr>
          <a:xfrm>
            <a:off x="2700486" y="306309"/>
            <a:ext cx="6791026" cy="923330"/>
          </a:xfrm>
          <a:prstGeom prst="rect">
            <a:avLst/>
          </a:prstGeom>
          <a:noFill/>
        </p:spPr>
        <p:txBody>
          <a:bodyPr wrap="none" rtlCol="0">
            <a:spAutoFit/>
          </a:bodyPr>
          <a:lstStyle/>
          <a:p>
            <a:pPr algn="ctr"/>
            <a:r>
              <a:rPr kumimoji="0" lang="en-US" sz="5400" b="0" i="0" u="none" strike="noStrike" kern="1200" cap="none" spc="0" normalizeH="0" baseline="0" noProof="0" dirty="0">
                <a:ln>
                  <a:noFill/>
                </a:ln>
                <a:solidFill>
                  <a:prstClr val="black"/>
                </a:solidFill>
                <a:effectLst/>
                <a:uLnTx/>
                <a:uFillTx/>
                <a:latin typeface="Calibri Light" panose="020F0302020204030204"/>
                <a:ea typeface="+mj-ea"/>
                <a:cs typeface="+mj-cs"/>
              </a:rPr>
              <a:t>Albert Sensors - Virginia</a:t>
            </a:r>
            <a:endParaRPr lang="en-US" dirty="0"/>
          </a:p>
        </p:txBody>
      </p:sp>
      <p:sp>
        <p:nvSpPr>
          <p:cNvPr id="2" name="Date Placeholder 1">
            <a:extLst>
              <a:ext uri="{FF2B5EF4-FFF2-40B4-BE49-F238E27FC236}">
                <a16:creationId xmlns:a16="http://schemas.microsoft.com/office/drawing/2014/main" id="{7BF253E1-29DA-3E7F-1AC2-BE7CCCD2DAC9}"/>
              </a:ext>
            </a:extLst>
          </p:cNvPr>
          <p:cNvSpPr>
            <a:spLocks noGrp="1"/>
          </p:cNvSpPr>
          <p:nvPr>
            <p:ph type="dt" sz="half" idx="10"/>
          </p:nvPr>
        </p:nvSpPr>
        <p:spPr/>
        <p:txBody>
          <a:bodyPr/>
          <a:lstStyle/>
          <a:p>
            <a:fld id="{40721B18-C7DA-4F74-9FF5-8017273B9018}" type="datetime1">
              <a:rPr lang="en-US" smtClean="0"/>
              <a:t>5/17/2023</a:t>
            </a:fld>
            <a:endParaRPr lang="en-US" dirty="0"/>
          </a:p>
        </p:txBody>
      </p:sp>
      <p:sp>
        <p:nvSpPr>
          <p:cNvPr id="5" name="Footer Placeholder 4">
            <a:extLst>
              <a:ext uri="{FF2B5EF4-FFF2-40B4-BE49-F238E27FC236}">
                <a16:creationId xmlns:a16="http://schemas.microsoft.com/office/drawing/2014/main" id="{7C61A8C9-27B7-9076-B220-1A1950624CD6}"/>
              </a:ext>
            </a:extLst>
          </p:cNvPr>
          <p:cNvSpPr>
            <a:spLocks noGrp="1"/>
          </p:cNvSpPr>
          <p:nvPr>
            <p:ph type="ftr" sz="quarter" idx="11"/>
          </p:nvPr>
        </p:nvSpPr>
        <p:spPr/>
        <p:txBody>
          <a:bodyPr/>
          <a:lstStyle/>
          <a:p>
            <a:r>
              <a:rPr lang="sv-SE"/>
              <a:t>Elizabeth Block pm@pwc-eiwg.com</a:t>
            </a:r>
            <a:endParaRPr lang="en-US" dirty="0"/>
          </a:p>
        </p:txBody>
      </p:sp>
    </p:spTree>
    <p:extLst>
      <p:ext uri="{BB962C8B-B14F-4D97-AF65-F5344CB8AC3E}">
        <p14:creationId xmlns:p14="http://schemas.microsoft.com/office/powerpoint/2010/main" val="15819959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2E04C41-76E8-5E30-8E0F-20071759D11A}"/>
              </a:ext>
            </a:extLst>
          </p:cNvPr>
          <p:cNvSpPr txBox="1"/>
          <p:nvPr/>
        </p:nvSpPr>
        <p:spPr>
          <a:xfrm>
            <a:off x="352814" y="1293807"/>
            <a:ext cx="11486367" cy="5221942"/>
          </a:xfrm>
          <a:prstGeom prst="rect">
            <a:avLst/>
          </a:prstGeom>
          <a:noFill/>
        </p:spPr>
        <p:txBody>
          <a:bodyPr wrap="square">
            <a:spAutoFit/>
          </a:bodyPr>
          <a:lstStyle/>
          <a:p>
            <a:pPr marL="342900" indent="-342900" algn="l">
              <a:spcBef>
                <a:spcPts val="1000"/>
              </a:spcBef>
              <a:buFont typeface="Arial" panose="020B0604020202020204" pitchFamily="34" charset="0"/>
              <a:buChar char="•"/>
            </a:pPr>
            <a:r>
              <a:rPr lang="en-US" sz="2000" b="0" i="0" dirty="0">
                <a:solidFill>
                  <a:srgbClr val="000000"/>
                </a:solidFill>
                <a:effectLst/>
              </a:rPr>
              <a:t>The MOA for the Commonwealth of Virginia is signed by the </a:t>
            </a:r>
            <a:r>
              <a:rPr lang="en-US" sz="2000" dirty="0">
                <a:solidFill>
                  <a:srgbClr val="000000"/>
                </a:solidFill>
              </a:rPr>
              <a:t>CIO </a:t>
            </a:r>
            <a:r>
              <a:rPr lang="en-US" sz="2000" b="0" i="0" dirty="0">
                <a:solidFill>
                  <a:srgbClr val="000000"/>
                </a:solidFill>
                <a:effectLst/>
              </a:rPr>
              <a:t>of the Virginia Information Technology Agency (VITA), 2016. VITA provides services to executive branch agencies, including the Department of Elections, DMV, State Board of Elections. Those networks are presumably monitored by Albert; voter registrations, election results, etc.</a:t>
            </a:r>
          </a:p>
          <a:p>
            <a:pPr marL="342900" indent="-342900">
              <a:spcBef>
                <a:spcPts val="1000"/>
              </a:spcBef>
              <a:buFont typeface="Arial" panose="020B0604020202020204" pitchFamily="34" charset="0"/>
              <a:buChar char="•"/>
            </a:pPr>
            <a:r>
              <a:rPr lang="en-US" sz="2000" dirty="0">
                <a:solidFill>
                  <a:srgbClr val="000000"/>
                </a:solidFill>
              </a:rPr>
              <a:t>ELECT requires in its policy document, </a:t>
            </a:r>
            <a:r>
              <a:rPr lang="en-US" sz="2000" dirty="0">
                <a:solidFill>
                  <a:srgbClr val="000000"/>
                </a:solidFill>
                <a:hlinkClick r:id="rId2"/>
              </a:rPr>
              <a:t>LOCALITY ELECTION SECURITY STANDARDS 2022</a:t>
            </a:r>
            <a:r>
              <a:rPr lang="en-US" sz="2000" dirty="0">
                <a:solidFill>
                  <a:srgbClr val="000000"/>
                </a:solidFill>
              </a:rPr>
              <a:t>, (pg. 14 0f 55) that localities will be cut off from VERIS if they are not members of MS-ISAC and EI-ISAC</a:t>
            </a:r>
            <a:r>
              <a:rPr lang="en-US" sz="2000" dirty="0"/>
              <a:t>.</a:t>
            </a:r>
            <a:r>
              <a:rPr lang="en-US" sz="2000" b="0" i="0" dirty="0">
                <a:effectLst/>
              </a:rPr>
              <a:t> The MS-ISAC relationship is noted as a ‘pilot program’ on </a:t>
            </a:r>
            <a:r>
              <a:rPr lang="en-US" sz="2000" b="0" i="0" dirty="0">
                <a:effectLst/>
                <a:hlinkClick r:id="rId3"/>
              </a:rPr>
              <a:t>ELECT’s website</a:t>
            </a:r>
            <a:r>
              <a:rPr lang="en-US" sz="2000" b="0" i="0" dirty="0">
                <a:effectLst/>
              </a:rPr>
              <a:t>.</a:t>
            </a:r>
          </a:p>
          <a:p>
            <a:pPr marL="800100" lvl="1" indent="-342900">
              <a:spcBef>
                <a:spcPts val="1000"/>
              </a:spcBef>
              <a:buFont typeface="Arial" panose="020B0604020202020204" pitchFamily="34" charset="0"/>
              <a:buChar char="•"/>
            </a:pPr>
            <a:r>
              <a:rPr lang="en-US" sz="2000" i="1" dirty="0"/>
              <a:t>To improve risk communications and strive for continual improvement, each locality: a. Is a member of the Center for Internet Security (CIS) Elections Infrastructure Information Sharing &amp; Analysis Center (EI-ISAC) and/or Multi-State ISAC(MS-ISAC). b. Completes a self-assessment annually as requested by the Department of Elections, utilizing a tool based on best practices (i.e. NIST, CIS Top 6-20,etc.).</a:t>
            </a:r>
            <a:endParaRPr lang="en-US" sz="2000" b="0" i="1" dirty="0">
              <a:solidFill>
                <a:srgbClr val="76838F"/>
              </a:solidFill>
              <a:effectLst/>
              <a:latin typeface="Open Sans" panose="020B0606030504020204" pitchFamily="34" charset="0"/>
            </a:endParaRPr>
          </a:p>
          <a:p>
            <a:pPr marL="800100" lvl="1" indent="-342900">
              <a:spcBef>
                <a:spcPts val="1000"/>
              </a:spcBef>
              <a:buFont typeface="Arial" panose="020B0604020202020204" pitchFamily="34" charset="0"/>
              <a:buChar char="•"/>
            </a:pPr>
            <a:r>
              <a:rPr lang="en-US" sz="2000" dirty="0"/>
              <a:t>ELECT provides technical advisories for login to the </a:t>
            </a:r>
            <a:r>
              <a:rPr lang="en-US" sz="2000" dirty="0">
                <a:hlinkClick r:id="rId4"/>
              </a:rPr>
              <a:t>Election Infrastructure Assessment Tool</a:t>
            </a:r>
            <a:r>
              <a:rPr lang="en-US" sz="2000" dirty="0"/>
              <a:t> from CIS, around the time of the March security plan update to the State Board, required by law. The question is what information, detailed or general, is being provided to CIS through EIAT?</a:t>
            </a:r>
            <a:endParaRPr lang="en-US" sz="2000" b="0" i="0" dirty="0">
              <a:effectLst/>
            </a:endParaRPr>
          </a:p>
          <a:p>
            <a:pPr marL="342900" indent="-342900">
              <a:spcBef>
                <a:spcPts val="1000"/>
              </a:spcBef>
              <a:buFont typeface="Arial" panose="020B0604020202020204" pitchFamily="34" charset="0"/>
              <a:buChar char="•"/>
            </a:pPr>
            <a:endParaRPr lang="en-US" sz="2000" b="0" i="0" dirty="0">
              <a:solidFill>
                <a:srgbClr val="76838F"/>
              </a:solidFill>
              <a:effectLst/>
              <a:latin typeface="Open Sans" panose="020B0606030504020204" pitchFamily="34" charset="0"/>
            </a:endParaRPr>
          </a:p>
        </p:txBody>
      </p:sp>
      <p:sp>
        <p:nvSpPr>
          <p:cNvPr id="4" name="TextBox 3">
            <a:extLst>
              <a:ext uri="{FF2B5EF4-FFF2-40B4-BE49-F238E27FC236}">
                <a16:creationId xmlns:a16="http://schemas.microsoft.com/office/drawing/2014/main" id="{8D429E47-3F73-0C99-31A0-05B2CDD997EB}"/>
              </a:ext>
            </a:extLst>
          </p:cNvPr>
          <p:cNvSpPr txBox="1"/>
          <p:nvPr/>
        </p:nvSpPr>
        <p:spPr>
          <a:xfrm>
            <a:off x="2700486" y="306309"/>
            <a:ext cx="6791026" cy="923330"/>
          </a:xfrm>
          <a:prstGeom prst="rect">
            <a:avLst/>
          </a:prstGeom>
          <a:noFill/>
        </p:spPr>
        <p:txBody>
          <a:bodyPr wrap="none" rtlCol="0">
            <a:spAutoFit/>
          </a:bodyPr>
          <a:lstStyle/>
          <a:p>
            <a:pPr algn="ctr"/>
            <a:r>
              <a:rPr kumimoji="0" lang="en-US" sz="5400" b="0" i="0" u="none" strike="noStrike" kern="1200" cap="none" spc="0" normalizeH="0" baseline="0" noProof="0" dirty="0">
                <a:ln>
                  <a:noFill/>
                </a:ln>
                <a:solidFill>
                  <a:prstClr val="black"/>
                </a:solidFill>
                <a:effectLst/>
                <a:uLnTx/>
                <a:uFillTx/>
                <a:latin typeface="Calibri Light" panose="020F0302020204030204"/>
                <a:ea typeface="+mj-ea"/>
                <a:cs typeface="+mj-cs"/>
              </a:rPr>
              <a:t>Albert Sensors - Virginia</a:t>
            </a:r>
            <a:endParaRPr lang="en-US" dirty="0"/>
          </a:p>
        </p:txBody>
      </p:sp>
      <p:sp>
        <p:nvSpPr>
          <p:cNvPr id="2" name="Date Placeholder 1">
            <a:extLst>
              <a:ext uri="{FF2B5EF4-FFF2-40B4-BE49-F238E27FC236}">
                <a16:creationId xmlns:a16="http://schemas.microsoft.com/office/drawing/2014/main" id="{7BF253E1-29DA-3E7F-1AC2-BE7CCCD2DAC9}"/>
              </a:ext>
            </a:extLst>
          </p:cNvPr>
          <p:cNvSpPr>
            <a:spLocks noGrp="1"/>
          </p:cNvSpPr>
          <p:nvPr>
            <p:ph type="dt" sz="half" idx="10"/>
          </p:nvPr>
        </p:nvSpPr>
        <p:spPr/>
        <p:txBody>
          <a:bodyPr/>
          <a:lstStyle/>
          <a:p>
            <a:fld id="{E9DB7D28-E244-4D95-83AB-761177AA8B99}" type="datetime1">
              <a:rPr lang="en-US" smtClean="0"/>
              <a:t>5/17/2023</a:t>
            </a:fld>
            <a:endParaRPr lang="en-US" dirty="0"/>
          </a:p>
        </p:txBody>
      </p:sp>
      <p:sp>
        <p:nvSpPr>
          <p:cNvPr id="5" name="Footer Placeholder 4">
            <a:extLst>
              <a:ext uri="{FF2B5EF4-FFF2-40B4-BE49-F238E27FC236}">
                <a16:creationId xmlns:a16="http://schemas.microsoft.com/office/drawing/2014/main" id="{7C61A8C9-27B7-9076-B220-1A1950624CD6}"/>
              </a:ext>
            </a:extLst>
          </p:cNvPr>
          <p:cNvSpPr>
            <a:spLocks noGrp="1"/>
          </p:cNvSpPr>
          <p:nvPr>
            <p:ph type="ftr" sz="quarter" idx="11"/>
          </p:nvPr>
        </p:nvSpPr>
        <p:spPr/>
        <p:txBody>
          <a:bodyPr/>
          <a:lstStyle/>
          <a:p>
            <a:r>
              <a:rPr lang="sv-SE" dirty="0"/>
              <a:t>Elizabeth Block pm@pwc-eiwg.com</a:t>
            </a:r>
            <a:endParaRPr lang="en-US" dirty="0"/>
          </a:p>
        </p:txBody>
      </p:sp>
    </p:spTree>
    <p:extLst>
      <p:ext uri="{BB962C8B-B14F-4D97-AF65-F5344CB8AC3E}">
        <p14:creationId xmlns:p14="http://schemas.microsoft.com/office/powerpoint/2010/main" val="16779847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pic>
        <p:nvPicPr>
          <p:cNvPr id="6" name="Picture 5" descr="Diagram&#10;&#10;Description automatically generated">
            <a:extLst>
              <a:ext uri="{FF2B5EF4-FFF2-40B4-BE49-F238E27FC236}">
                <a16:creationId xmlns:a16="http://schemas.microsoft.com/office/drawing/2014/main" id="{26029BAF-5DBF-9693-8596-039690993F56}"/>
              </a:ext>
            </a:extLst>
          </p:cNvPr>
          <p:cNvPicPr>
            <a:picLocks noChangeAspect="1"/>
          </p:cNvPicPr>
          <p:nvPr/>
        </p:nvPicPr>
        <p:blipFill rotWithShape="1">
          <a:blip r:embed="rId2">
            <a:extLst>
              <a:ext uri="{28A0092B-C50C-407E-A947-70E740481C1C}">
                <a14:useLocalDpi xmlns:a14="http://schemas.microsoft.com/office/drawing/2010/main" val="0"/>
              </a:ext>
            </a:extLst>
          </a:blip>
          <a:srcRect r="425" b="-1"/>
          <a:stretch/>
        </p:blipFill>
        <p:spPr>
          <a:xfrm>
            <a:off x="180975" y="952117"/>
            <a:ext cx="11830050" cy="5905883"/>
          </a:xfrm>
          <a:prstGeom prst="rect">
            <a:avLst/>
          </a:prstGeom>
        </p:spPr>
      </p:pic>
      <p:sp>
        <p:nvSpPr>
          <p:cNvPr id="7" name="TextBox 6">
            <a:extLst>
              <a:ext uri="{FF2B5EF4-FFF2-40B4-BE49-F238E27FC236}">
                <a16:creationId xmlns:a16="http://schemas.microsoft.com/office/drawing/2014/main" id="{AA9539AF-5BCC-196C-8DEA-33E86C504B20}"/>
              </a:ext>
            </a:extLst>
          </p:cNvPr>
          <p:cNvSpPr txBox="1"/>
          <p:nvPr/>
        </p:nvSpPr>
        <p:spPr>
          <a:xfrm>
            <a:off x="435316" y="214449"/>
            <a:ext cx="11321368" cy="523220"/>
          </a:xfrm>
          <a:prstGeom prst="rect">
            <a:avLst/>
          </a:prstGeom>
          <a:noFill/>
        </p:spPr>
        <p:txBody>
          <a:bodyPr wrap="none" rtlCol="0">
            <a:spAutoFit/>
          </a:bodyPr>
          <a:lstStyle/>
          <a:p>
            <a:pPr algn="ctr"/>
            <a:r>
              <a:rPr lang="en-US" sz="2800" b="1" dirty="0">
                <a:solidFill>
                  <a:srgbClr val="000000"/>
                </a:solidFill>
                <a:latin typeface="system-ui"/>
              </a:rPr>
              <a:t>Congresswoman</a:t>
            </a:r>
            <a:r>
              <a:rPr lang="en-US" sz="2800" b="1" i="0" dirty="0">
                <a:solidFill>
                  <a:srgbClr val="000000"/>
                </a:solidFill>
                <a:effectLst/>
                <a:latin typeface="system-ui"/>
              </a:rPr>
              <a:t> Luna’s Slides During Questioning of Twitter in March 2023</a:t>
            </a:r>
          </a:p>
        </p:txBody>
      </p:sp>
      <p:sp>
        <p:nvSpPr>
          <p:cNvPr id="2" name="Date Placeholder 1">
            <a:extLst>
              <a:ext uri="{FF2B5EF4-FFF2-40B4-BE49-F238E27FC236}">
                <a16:creationId xmlns:a16="http://schemas.microsoft.com/office/drawing/2014/main" id="{8B3A5F68-43DE-3662-334B-6FAF10240E16}"/>
              </a:ext>
            </a:extLst>
          </p:cNvPr>
          <p:cNvSpPr>
            <a:spLocks noGrp="1"/>
          </p:cNvSpPr>
          <p:nvPr>
            <p:ph type="dt" sz="half" idx="10"/>
          </p:nvPr>
        </p:nvSpPr>
        <p:spPr/>
        <p:txBody>
          <a:bodyPr/>
          <a:lstStyle/>
          <a:p>
            <a:fld id="{D9C65432-74CF-434E-85FE-4C1A8DF27353}" type="datetime1">
              <a:rPr lang="en-US" smtClean="0"/>
              <a:t>5/17/2023</a:t>
            </a:fld>
            <a:endParaRPr lang="en-US" dirty="0"/>
          </a:p>
        </p:txBody>
      </p:sp>
      <p:sp>
        <p:nvSpPr>
          <p:cNvPr id="3" name="Footer Placeholder 2">
            <a:extLst>
              <a:ext uri="{FF2B5EF4-FFF2-40B4-BE49-F238E27FC236}">
                <a16:creationId xmlns:a16="http://schemas.microsoft.com/office/drawing/2014/main" id="{0A74E0AF-096B-17BF-6E63-C404CEA7281B}"/>
              </a:ext>
            </a:extLst>
          </p:cNvPr>
          <p:cNvSpPr>
            <a:spLocks noGrp="1"/>
          </p:cNvSpPr>
          <p:nvPr>
            <p:ph type="ftr" sz="quarter" idx="11"/>
          </p:nvPr>
        </p:nvSpPr>
        <p:spPr/>
        <p:txBody>
          <a:bodyPr/>
          <a:lstStyle/>
          <a:p>
            <a:r>
              <a:rPr lang="sv-SE"/>
              <a:t>Elizabeth Block pm@pwc-eiwg.com</a:t>
            </a:r>
            <a:endParaRPr lang="en-US" dirty="0"/>
          </a:p>
        </p:txBody>
      </p:sp>
    </p:spTree>
    <p:extLst>
      <p:ext uri="{BB962C8B-B14F-4D97-AF65-F5344CB8AC3E}">
        <p14:creationId xmlns:p14="http://schemas.microsoft.com/office/powerpoint/2010/main" val="19948017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funnel chart">
            <a:extLst>
              <a:ext uri="{FF2B5EF4-FFF2-40B4-BE49-F238E27FC236}">
                <a16:creationId xmlns:a16="http://schemas.microsoft.com/office/drawing/2014/main" id="{0E1C8827-93AD-DB20-4024-9292CC6052BA}"/>
              </a:ext>
            </a:extLst>
          </p:cNvPr>
          <p:cNvPicPr>
            <a:picLocks noChangeAspect="1"/>
          </p:cNvPicPr>
          <p:nvPr/>
        </p:nvPicPr>
        <p:blipFill rotWithShape="1">
          <a:blip r:embed="rId2">
            <a:extLst>
              <a:ext uri="{28A0092B-C50C-407E-A947-70E740481C1C}">
                <a14:useLocalDpi xmlns:a14="http://schemas.microsoft.com/office/drawing/2010/main" val="0"/>
              </a:ext>
            </a:extLst>
          </a:blip>
          <a:srcRect t="1" r="732" b="10297"/>
          <a:stretch/>
        </p:blipFill>
        <p:spPr>
          <a:xfrm>
            <a:off x="1292087" y="990431"/>
            <a:ext cx="9607826" cy="5541044"/>
          </a:xfrm>
          <a:prstGeom prst="rect">
            <a:avLst/>
          </a:prstGeom>
        </p:spPr>
      </p:pic>
      <p:sp>
        <p:nvSpPr>
          <p:cNvPr id="4" name="TextBox 3">
            <a:extLst>
              <a:ext uri="{FF2B5EF4-FFF2-40B4-BE49-F238E27FC236}">
                <a16:creationId xmlns:a16="http://schemas.microsoft.com/office/drawing/2014/main" id="{542765DC-29CA-829C-DE31-15C64F2B7D12}"/>
              </a:ext>
            </a:extLst>
          </p:cNvPr>
          <p:cNvSpPr txBox="1"/>
          <p:nvPr/>
        </p:nvSpPr>
        <p:spPr>
          <a:xfrm>
            <a:off x="1627987" y="0"/>
            <a:ext cx="8936037" cy="923330"/>
          </a:xfrm>
          <a:prstGeom prst="rect">
            <a:avLst/>
          </a:prstGeom>
          <a:noFill/>
        </p:spPr>
        <p:txBody>
          <a:bodyPr wrap="none" rtlCol="0">
            <a:spAutoFit/>
          </a:bodyPr>
          <a:lstStyle/>
          <a:p>
            <a:pPr algn="ctr"/>
            <a:r>
              <a:rPr lang="en-US" sz="5400" dirty="0">
                <a:solidFill>
                  <a:prstClr val="black"/>
                </a:solidFill>
                <a:latin typeface="Calibri Light" panose="020F0302020204030204"/>
                <a:ea typeface="+mj-ea"/>
                <a:cs typeface="+mj-cs"/>
              </a:rPr>
              <a:t>May 2022 EI Info Sharing Status</a:t>
            </a:r>
            <a:endParaRPr lang="en-US" dirty="0"/>
          </a:p>
        </p:txBody>
      </p:sp>
      <p:sp>
        <p:nvSpPr>
          <p:cNvPr id="5" name="Date Placeholder 4">
            <a:extLst>
              <a:ext uri="{FF2B5EF4-FFF2-40B4-BE49-F238E27FC236}">
                <a16:creationId xmlns:a16="http://schemas.microsoft.com/office/drawing/2014/main" id="{3FFC1291-DA71-E822-306E-B7962FBADEA1}"/>
              </a:ext>
            </a:extLst>
          </p:cNvPr>
          <p:cNvSpPr>
            <a:spLocks noGrp="1"/>
          </p:cNvSpPr>
          <p:nvPr>
            <p:ph type="dt" sz="half" idx="10"/>
          </p:nvPr>
        </p:nvSpPr>
        <p:spPr/>
        <p:txBody>
          <a:bodyPr/>
          <a:lstStyle/>
          <a:p>
            <a:fld id="{619F0B8F-B6D9-437B-8190-0E836B46C2AF}" type="datetime1">
              <a:rPr lang="en-US" smtClean="0"/>
              <a:t>5/17/2023</a:t>
            </a:fld>
            <a:endParaRPr lang="en-US" dirty="0"/>
          </a:p>
        </p:txBody>
      </p:sp>
      <p:sp>
        <p:nvSpPr>
          <p:cNvPr id="6" name="Footer Placeholder 5">
            <a:extLst>
              <a:ext uri="{FF2B5EF4-FFF2-40B4-BE49-F238E27FC236}">
                <a16:creationId xmlns:a16="http://schemas.microsoft.com/office/drawing/2014/main" id="{8C7080C5-C249-6911-FA56-4FF01A86B4BA}"/>
              </a:ext>
            </a:extLst>
          </p:cNvPr>
          <p:cNvSpPr>
            <a:spLocks noGrp="1"/>
          </p:cNvSpPr>
          <p:nvPr>
            <p:ph type="ftr" sz="quarter" idx="11"/>
          </p:nvPr>
        </p:nvSpPr>
        <p:spPr/>
        <p:txBody>
          <a:bodyPr/>
          <a:lstStyle/>
          <a:p>
            <a:r>
              <a:rPr lang="sv-SE"/>
              <a:t>Elizabeth Block pm@pwc-eiwg.com</a:t>
            </a:r>
            <a:endParaRPr lang="en-US" dirty="0"/>
          </a:p>
        </p:txBody>
      </p:sp>
    </p:spTree>
    <p:extLst>
      <p:ext uri="{BB962C8B-B14F-4D97-AF65-F5344CB8AC3E}">
        <p14:creationId xmlns:p14="http://schemas.microsoft.com/office/powerpoint/2010/main" val="15992281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D5A33C7-2882-2F29-7FA2-C47C26F1AD9E}"/>
              </a:ext>
            </a:extLst>
          </p:cNvPr>
          <p:cNvSpPr txBox="1"/>
          <p:nvPr/>
        </p:nvSpPr>
        <p:spPr>
          <a:xfrm>
            <a:off x="718157" y="693481"/>
            <a:ext cx="10755685" cy="6432530"/>
          </a:xfrm>
          <a:prstGeom prst="rect">
            <a:avLst/>
          </a:prstGeom>
          <a:noFill/>
        </p:spPr>
        <p:txBody>
          <a:bodyPr wrap="square" rtlCol="0" anchor="ctr">
            <a:spAutoFit/>
          </a:bodyPr>
          <a:lstStyle/>
          <a:p>
            <a:pPr algn="ctr"/>
            <a:r>
              <a:rPr lang="en-US" sz="4000" dirty="0"/>
              <a:t>A 2023 CIS presentation on CIS best practices</a:t>
            </a:r>
            <a:r>
              <a:rPr lang="en-US" dirty="0"/>
              <a:t>.</a:t>
            </a:r>
          </a:p>
          <a:p>
            <a:pPr algn="ctr"/>
            <a:r>
              <a:rPr lang="en-US" sz="3600" dirty="0">
                <a:hlinkClick r:id="rId2"/>
              </a:rPr>
              <a:t>https://youtu.be/8gVwZ5_Sjlk</a:t>
            </a:r>
            <a:endParaRPr lang="en-US" sz="3600" dirty="0"/>
          </a:p>
          <a:p>
            <a:pPr algn="ctr"/>
            <a:endParaRPr lang="en-US" sz="3600" dirty="0"/>
          </a:p>
          <a:p>
            <a:r>
              <a:rPr lang="en-US" sz="3200" dirty="0"/>
              <a:t>“Even though elections are state run, elections infrastructure is managed differently than the states….”  - minute 1:53 </a:t>
            </a:r>
          </a:p>
          <a:p>
            <a:endParaRPr lang="en-US" sz="3200" dirty="0"/>
          </a:p>
          <a:p>
            <a:r>
              <a:rPr lang="en-US" sz="3200" dirty="0"/>
              <a:t>“We are the only ISAC fully funded by the federal government. So, we are an extension of the federal government”  - minute 2:22</a:t>
            </a:r>
            <a:endParaRPr lang="en-US" sz="3600" dirty="0"/>
          </a:p>
          <a:p>
            <a:pPr algn="ctr"/>
            <a:r>
              <a:rPr lang="en-US" sz="3600" dirty="0"/>
              <a:t> Phyllis Lee, Senior Director for CIS</a:t>
            </a:r>
          </a:p>
          <a:p>
            <a:pPr algn="ctr"/>
            <a:endParaRPr lang="en-US" sz="3600" dirty="0"/>
          </a:p>
          <a:p>
            <a:pPr algn="ctr"/>
            <a:endParaRPr lang="en-US" sz="3600" dirty="0"/>
          </a:p>
        </p:txBody>
      </p:sp>
      <p:sp>
        <p:nvSpPr>
          <p:cNvPr id="4" name="Date Placeholder 3">
            <a:extLst>
              <a:ext uri="{FF2B5EF4-FFF2-40B4-BE49-F238E27FC236}">
                <a16:creationId xmlns:a16="http://schemas.microsoft.com/office/drawing/2014/main" id="{B77BCAA9-E1A5-AF56-10FB-BBCF63EE19AC}"/>
              </a:ext>
            </a:extLst>
          </p:cNvPr>
          <p:cNvSpPr>
            <a:spLocks noGrp="1"/>
          </p:cNvSpPr>
          <p:nvPr>
            <p:ph type="dt" sz="half" idx="10"/>
          </p:nvPr>
        </p:nvSpPr>
        <p:spPr/>
        <p:txBody>
          <a:bodyPr/>
          <a:lstStyle/>
          <a:p>
            <a:fld id="{B5C994F5-96BA-42E5-9194-BDE3B9E3639D}" type="datetime1">
              <a:rPr lang="en-US" smtClean="0"/>
              <a:t>5/17/2023</a:t>
            </a:fld>
            <a:endParaRPr lang="en-US" dirty="0"/>
          </a:p>
        </p:txBody>
      </p:sp>
      <p:sp>
        <p:nvSpPr>
          <p:cNvPr id="5" name="Footer Placeholder 4">
            <a:extLst>
              <a:ext uri="{FF2B5EF4-FFF2-40B4-BE49-F238E27FC236}">
                <a16:creationId xmlns:a16="http://schemas.microsoft.com/office/drawing/2014/main" id="{98058CFE-2257-7BDD-D58D-EA490ACE2F8D}"/>
              </a:ext>
            </a:extLst>
          </p:cNvPr>
          <p:cNvSpPr>
            <a:spLocks noGrp="1"/>
          </p:cNvSpPr>
          <p:nvPr>
            <p:ph type="ftr" sz="quarter" idx="11"/>
          </p:nvPr>
        </p:nvSpPr>
        <p:spPr/>
        <p:txBody>
          <a:bodyPr/>
          <a:lstStyle/>
          <a:p>
            <a:r>
              <a:rPr lang="sv-SE"/>
              <a:t>Elizabeth Block pm@pwc-eiwg.com</a:t>
            </a:r>
            <a:endParaRPr lang="en-US" dirty="0"/>
          </a:p>
        </p:txBody>
      </p:sp>
    </p:spTree>
    <p:extLst>
      <p:ext uri="{BB962C8B-B14F-4D97-AF65-F5344CB8AC3E}">
        <p14:creationId xmlns:p14="http://schemas.microsoft.com/office/powerpoint/2010/main" val="23959912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descr="Graphical user interface, website&#10;&#10;Description automatically generated">
            <a:extLst>
              <a:ext uri="{FF2B5EF4-FFF2-40B4-BE49-F238E27FC236}">
                <a16:creationId xmlns:a16="http://schemas.microsoft.com/office/drawing/2014/main" id="{BBA7F313-E6F7-62EB-DA3D-01B25B3309B6}"/>
              </a:ext>
            </a:extLst>
          </p:cNvPr>
          <p:cNvPicPr>
            <a:picLocks noChangeAspect="1"/>
          </p:cNvPicPr>
          <p:nvPr/>
        </p:nvPicPr>
        <p:blipFill rotWithShape="1">
          <a:blip r:embed="rId2">
            <a:extLst>
              <a:ext uri="{28A0092B-C50C-407E-A947-70E740481C1C}">
                <a14:useLocalDpi xmlns:a14="http://schemas.microsoft.com/office/drawing/2010/main" val="0"/>
              </a:ext>
            </a:extLst>
          </a:blip>
          <a:srcRect l="889" r="-1" b="-1"/>
          <a:stretch/>
        </p:blipFill>
        <p:spPr>
          <a:xfrm>
            <a:off x="20" y="10"/>
            <a:ext cx="12191980" cy="6857990"/>
          </a:xfrm>
          <a:prstGeom prst="rect">
            <a:avLst/>
          </a:prstGeom>
        </p:spPr>
      </p:pic>
      <p:sp>
        <p:nvSpPr>
          <p:cNvPr id="11" name="Rectangle 10">
            <a:extLst>
              <a:ext uri="{FF2B5EF4-FFF2-40B4-BE49-F238E27FC236}">
                <a16:creationId xmlns:a16="http://schemas.microsoft.com/office/drawing/2014/main" id="{37C89E4B-3C9F-44B9-8B86-D9E3D112D8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20142"/>
            <a:ext cx="12192000" cy="736551"/>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CFA93F7E-AB2F-5AA5-97CD-3BAA14DC173D}"/>
              </a:ext>
            </a:extLst>
          </p:cNvPr>
          <p:cNvSpPr txBox="1"/>
          <p:nvPr/>
        </p:nvSpPr>
        <p:spPr>
          <a:xfrm>
            <a:off x="523875" y="5317240"/>
            <a:ext cx="11210925" cy="744836"/>
          </a:xfrm>
          <a:prstGeom prst="rect">
            <a:avLst/>
          </a:prstGeom>
        </p:spPr>
        <p:txBody>
          <a:bodyPr vert="horz" lIns="91440" tIns="45720" rIns="91440" bIns="45720" rtlCol="0" anchor="ctr">
            <a:normAutofit/>
          </a:bodyPr>
          <a:lstStyle/>
          <a:p>
            <a:pPr algn="ctr">
              <a:lnSpc>
                <a:spcPct val="90000"/>
              </a:lnSpc>
              <a:spcBef>
                <a:spcPct val="0"/>
              </a:spcBef>
              <a:spcAft>
                <a:spcPts val="600"/>
              </a:spcAft>
            </a:pPr>
            <a:r>
              <a:rPr lang="en-US" sz="3300" b="1" dirty="0">
                <a:solidFill>
                  <a:schemeClr val="tx1">
                    <a:lumMod val="85000"/>
                    <a:lumOff val="15000"/>
                  </a:schemeClr>
                </a:solidFill>
                <a:latin typeface="+mj-lt"/>
                <a:ea typeface="+mj-ea"/>
                <a:cs typeface="+mj-cs"/>
              </a:rPr>
              <a:t>2019 AWS Public Sector Summit – Washington DC   (YouTube)</a:t>
            </a:r>
          </a:p>
        </p:txBody>
      </p:sp>
      <p:cxnSp>
        <p:nvCxnSpPr>
          <p:cNvPr id="13" name="Straight Connector 12">
            <a:extLst>
              <a:ext uri="{FF2B5EF4-FFF2-40B4-BE49-F238E27FC236}">
                <a16:creationId xmlns:a16="http://schemas.microsoft.com/office/drawing/2014/main" id="{AA2EAA10-076F-46BD-8F0F-B9A2FB77A85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5241983"/>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891E407-403B-4764-86C9-33A56D3BCA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34852"/>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EB9F7DC5-F1BF-2C5B-1E2C-D691846326ED}"/>
              </a:ext>
            </a:extLst>
          </p:cNvPr>
          <p:cNvSpPr txBox="1"/>
          <p:nvPr/>
        </p:nvSpPr>
        <p:spPr>
          <a:xfrm>
            <a:off x="5812077" y="538481"/>
            <a:ext cx="6112700" cy="369332"/>
          </a:xfrm>
          <a:prstGeom prst="rect">
            <a:avLst/>
          </a:prstGeom>
          <a:noFill/>
        </p:spPr>
        <p:txBody>
          <a:bodyPr wrap="square">
            <a:spAutoFit/>
          </a:bodyPr>
          <a:lstStyle/>
          <a:p>
            <a:r>
              <a:rPr lang="en-US" b="1" dirty="0">
                <a:solidFill>
                  <a:schemeClr val="bg1"/>
                </a:solidFill>
              </a:rPr>
              <a:t>https://www.youtube.com/watch?v=wUyPXEJzn88&amp;t=4s</a:t>
            </a:r>
          </a:p>
        </p:txBody>
      </p:sp>
      <p:sp>
        <p:nvSpPr>
          <p:cNvPr id="2" name="Date Placeholder 1">
            <a:extLst>
              <a:ext uri="{FF2B5EF4-FFF2-40B4-BE49-F238E27FC236}">
                <a16:creationId xmlns:a16="http://schemas.microsoft.com/office/drawing/2014/main" id="{90385A6A-97FE-50C3-A2A7-7F28BE7E5222}"/>
              </a:ext>
            </a:extLst>
          </p:cNvPr>
          <p:cNvSpPr>
            <a:spLocks noGrp="1"/>
          </p:cNvSpPr>
          <p:nvPr>
            <p:ph type="dt" sz="half" idx="10"/>
          </p:nvPr>
        </p:nvSpPr>
        <p:spPr/>
        <p:txBody>
          <a:bodyPr/>
          <a:lstStyle/>
          <a:p>
            <a:fld id="{44044E8F-BCC3-4F02-9666-00AB91488851}" type="datetime1">
              <a:rPr lang="en-US" smtClean="0"/>
              <a:t>5/12/2023</a:t>
            </a:fld>
            <a:endParaRPr lang="en-US" dirty="0"/>
          </a:p>
        </p:txBody>
      </p:sp>
      <p:sp>
        <p:nvSpPr>
          <p:cNvPr id="4" name="Footer Placeholder 3">
            <a:extLst>
              <a:ext uri="{FF2B5EF4-FFF2-40B4-BE49-F238E27FC236}">
                <a16:creationId xmlns:a16="http://schemas.microsoft.com/office/drawing/2014/main" id="{FB9FD508-3DA9-04D6-DE7E-47905C4E88AD}"/>
              </a:ext>
            </a:extLst>
          </p:cNvPr>
          <p:cNvSpPr>
            <a:spLocks noGrp="1"/>
          </p:cNvSpPr>
          <p:nvPr>
            <p:ph type="ftr" sz="quarter" idx="11"/>
          </p:nvPr>
        </p:nvSpPr>
        <p:spPr/>
        <p:txBody>
          <a:bodyPr/>
          <a:lstStyle/>
          <a:p>
            <a:r>
              <a:rPr lang="sv-SE"/>
              <a:t>Elizabeth Block pm@pwc-eiwg.com</a:t>
            </a:r>
            <a:endParaRPr lang="en-US" dirty="0"/>
          </a:p>
        </p:txBody>
      </p:sp>
    </p:spTree>
    <p:extLst>
      <p:ext uri="{BB962C8B-B14F-4D97-AF65-F5344CB8AC3E}">
        <p14:creationId xmlns:p14="http://schemas.microsoft.com/office/powerpoint/2010/main" val="1935756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2FA6B98-2962-39B0-6396-AD4AF13B6F88}"/>
              </a:ext>
            </a:extLst>
          </p:cNvPr>
          <p:cNvSpPr>
            <a:spLocks noGrp="1"/>
          </p:cNvSpPr>
          <p:nvPr>
            <p:ph type="subTitle" idx="1"/>
          </p:nvPr>
        </p:nvSpPr>
        <p:spPr>
          <a:xfrm>
            <a:off x="228600" y="1122363"/>
            <a:ext cx="11681460" cy="5232717"/>
          </a:xfrm>
        </p:spPr>
        <p:txBody>
          <a:bodyPr>
            <a:normAutofit fontScale="77500" lnSpcReduction="20000"/>
          </a:bodyPr>
          <a:lstStyle/>
          <a:p>
            <a:r>
              <a:rPr lang="en-US" sz="2600" dirty="0"/>
              <a:t>County Level &amp; State Level through Memorandums of Agreement (MOA) with (CIS) or </a:t>
            </a:r>
          </a:p>
          <a:p>
            <a:r>
              <a:rPr lang="en-US" sz="2600" b="0" i="0" dirty="0">
                <a:solidFill>
                  <a:srgbClr val="1B1B1B"/>
                </a:solidFill>
                <a:effectLst/>
                <a:latin typeface="Source Sans Pro Web"/>
              </a:rPr>
              <a:t>Cybersecurity and Infrastructure Security Agency (CISA), part of DHS</a:t>
            </a:r>
            <a:endParaRPr lang="en-US" sz="2600" dirty="0"/>
          </a:p>
          <a:p>
            <a:r>
              <a:rPr lang="en-US" dirty="0"/>
              <a:t>2019 Source: </a:t>
            </a:r>
            <a:r>
              <a:rPr lang="en-US" dirty="0">
                <a:hlinkClick r:id="rId2"/>
              </a:rPr>
              <a:t>https://www.youtube.com/watch?v=wUyPXEJzn88&amp;t=4s</a:t>
            </a:r>
            <a:endParaRPr lang="en-US" dirty="0"/>
          </a:p>
          <a:p>
            <a:pPr marL="347472" indent="-342900" algn="l">
              <a:buFont typeface="Arial" panose="020B0604020202020204" pitchFamily="34" charset="0"/>
              <a:buChar char="•"/>
            </a:pPr>
            <a:r>
              <a:rPr lang="en-US" b="1" dirty="0"/>
              <a:t>Two main services of Albert, stated by CIS</a:t>
            </a:r>
            <a:r>
              <a:rPr lang="en-US" dirty="0"/>
              <a:t>: Net Flow Analysis and Network Intrusion Detection</a:t>
            </a:r>
          </a:p>
          <a:p>
            <a:pPr marL="347472" lvl="1" indent="-342900" algn="l">
              <a:spcBef>
                <a:spcPts val="1000"/>
              </a:spcBef>
              <a:buFont typeface="Arial" panose="020B0604020202020204" pitchFamily="34" charset="0"/>
              <a:buChar char="•"/>
            </a:pPr>
            <a:r>
              <a:rPr lang="en-US" sz="2400" dirty="0"/>
              <a:t>According  to Brian Calkin, CTO of CIS “</a:t>
            </a:r>
            <a:r>
              <a:rPr lang="en-US" sz="2400" i="1" dirty="0"/>
              <a:t>more capabilities are there in CIS</a:t>
            </a:r>
            <a:r>
              <a:rPr lang="en-US" sz="2400" dirty="0"/>
              <a:t>” (listen carefully as he give a summary brief), 24/7 analysis center, intelligence team, wide variety of services</a:t>
            </a:r>
          </a:p>
          <a:p>
            <a:pPr marL="347472" indent="-342900" algn="l">
              <a:buFont typeface="Arial" panose="020B0604020202020204" pitchFamily="34" charset="0"/>
              <a:buChar char="•"/>
            </a:pPr>
            <a:r>
              <a:rPr lang="en-US" dirty="0"/>
              <a:t>Sensors are deployed at the network edge, behind what ever handles the network address translation, commonly behind the firewall or core router. “Literally monitoring all traffic incoming and outgoing traffic in and out of an organization,” Brian Calkin CTO of CIS</a:t>
            </a:r>
          </a:p>
          <a:p>
            <a:pPr marL="804672" lvl="1" indent="-342900" algn="l">
              <a:buFont typeface="Arial" panose="020B0604020202020204" pitchFamily="34" charset="0"/>
              <a:buChar char="•"/>
            </a:pPr>
            <a:r>
              <a:rPr lang="en-US" sz="2000" dirty="0"/>
              <a:t>IDS engine, Dell 1U server, Oracle OS with other OS software fully deployed, and maintained by CIS.</a:t>
            </a:r>
            <a:endParaRPr lang="en-US" dirty="0"/>
          </a:p>
          <a:p>
            <a:pPr marL="347472" indent="-342900" algn="l">
              <a:buFont typeface="Arial" panose="020B0604020202020204" pitchFamily="34" charset="0"/>
              <a:buChar char="•"/>
            </a:pPr>
            <a:r>
              <a:rPr lang="en-US" dirty="0"/>
              <a:t>Can share data with Federal Agencies who themselves can share per the MOA; </a:t>
            </a:r>
            <a:r>
              <a:rPr lang="en-US" sz="2400" dirty="0"/>
              <a:t>6 months of data stored</a:t>
            </a:r>
            <a:endParaRPr lang="en-US" dirty="0"/>
          </a:p>
          <a:p>
            <a:pPr marL="347472" indent="-342900" algn="l">
              <a:buFont typeface="Arial" panose="020B0604020202020204" pitchFamily="34" charset="0"/>
              <a:buChar char="•"/>
            </a:pPr>
            <a:r>
              <a:rPr lang="en-US" dirty="0"/>
              <a:t>10 to 100Gig sensors, sends log flow and log data to East Greenbush, New York Security Operation Center (SOC) analysts. Stored on the AWS cloud.</a:t>
            </a:r>
          </a:p>
          <a:p>
            <a:pPr marL="347472" lvl="1" indent="-342900" algn="l">
              <a:spcBef>
                <a:spcPts val="1000"/>
              </a:spcBef>
              <a:buFont typeface="Arial" panose="020B0604020202020204" pitchFamily="34" charset="0"/>
              <a:buChar char="•"/>
            </a:pPr>
            <a:r>
              <a:rPr lang="en-US" sz="2400" dirty="0"/>
              <a:t>They ‘remediate as needed’ according to what they think is important, if signatures match their library of malware signatures or perhaps other reasons.</a:t>
            </a:r>
          </a:p>
          <a:p>
            <a:pPr marL="347472" lvl="1" indent="-342900" algn="l">
              <a:spcBef>
                <a:spcPts val="1000"/>
              </a:spcBef>
              <a:buFont typeface="Arial" panose="020B0604020202020204" pitchFamily="34" charset="0"/>
              <a:buChar char="•"/>
            </a:pPr>
            <a:r>
              <a:rPr lang="en-US" sz="2400" dirty="0"/>
              <a:t>Deep packet inspection records, can be queried by individual sensor</a:t>
            </a:r>
          </a:p>
          <a:p>
            <a:pPr marL="347472" lvl="1" indent="-342900" algn="l">
              <a:spcBef>
                <a:spcPts val="1000"/>
              </a:spcBef>
              <a:buFont typeface="Arial" panose="020B0604020202020204" pitchFamily="34" charset="0"/>
              <a:buChar char="•"/>
            </a:pPr>
            <a:r>
              <a:rPr lang="en-US" sz="2400" dirty="0"/>
              <a:t>Central storage “data lake” uploads to AWS, less than 5 minutes latency from sensor to SQL query Amazon Athena), artificial intelligence</a:t>
            </a:r>
          </a:p>
        </p:txBody>
      </p:sp>
      <p:sp>
        <p:nvSpPr>
          <p:cNvPr id="8" name="TextBox 7">
            <a:extLst>
              <a:ext uri="{FF2B5EF4-FFF2-40B4-BE49-F238E27FC236}">
                <a16:creationId xmlns:a16="http://schemas.microsoft.com/office/drawing/2014/main" id="{D141728C-0E0D-A160-1848-4AEDD28CE1C4}"/>
              </a:ext>
            </a:extLst>
          </p:cNvPr>
          <p:cNvSpPr txBox="1"/>
          <p:nvPr/>
        </p:nvSpPr>
        <p:spPr>
          <a:xfrm>
            <a:off x="4002669" y="237063"/>
            <a:ext cx="4186659" cy="923330"/>
          </a:xfrm>
          <a:prstGeom prst="rect">
            <a:avLst/>
          </a:prstGeom>
          <a:noFill/>
        </p:spPr>
        <p:txBody>
          <a:bodyPr wrap="none" rtlCol="0">
            <a:spAutoFit/>
          </a:bodyPr>
          <a:lstStyle/>
          <a:p>
            <a:r>
              <a:rPr kumimoji="0" lang="en-US" sz="5400" b="0" i="0" u="none" strike="noStrike" kern="1200" cap="none" spc="0" normalizeH="0" baseline="0" noProof="0" dirty="0">
                <a:ln>
                  <a:noFill/>
                </a:ln>
                <a:solidFill>
                  <a:prstClr val="black"/>
                </a:solidFill>
                <a:effectLst/>
                <a:uLnTx/>
                <a:uFillTx/>
                <a:latin typeface="Calibri Light" panose="020F0302020204030204"/>
                <a:ea typeface="+mj-ea"/>
                <a:cs typeface="+mj-cs"/>
              </a:rPr>
              <a:t>Albert Sensors</a:t>
            </a:r>
            <a:endParaRPr lang="en-US" dirty="0"/>
          </a:p>
        </p:txBody>
      </p:sp>
      <p:sp>
        <p:nvSpPr>
          <p:cNvPr id="2" name="Date Placeholder 1">
            <a:extLst>
              <a:ext uri="{FF2B5EF4-FFF2-40B4-BE49-F238E27FC236}">
                <a16:creationId xmlns:a16="http://schemas.microsoft.com/office/drawing/2014/main" id="{3CE03FE4-8C3D-5CA4-5BA3-E779DDB77FE5}"/>
              </a:ext>
            </a:extLst>
          </p:cNvPr>
          <p:cNvSpPr>
            <a:spLocks noGrp="1"/>
          </p:cNvSpPr>
          <p:nvPr>
            <p:ph type="dt" sz="half" idx="10"/>
          </p:nvPr>
        </p:nvSpPr>
        <p:spPr/>
        <p:txBody>
          <a:bodyPr/>
          <a:lstStyle/>
          <a:p>
            <a:fld id="{FB683724-3D59-4759-BA26-FDF0BCD5A8B9}" type="datetime1">
              <a:rPr lang="en-US" smtClean="0"/>
              <a:t>5/12/2023</a:t>
            </a:fld>
            <a:endParaRPr lang="en-US" dirty="0"/>
          </a:p>
        </p:txBody>
      </p:sp>
      <p:sp>
        <p:nvSpPr>
          <p:cNvPr id="4" name="Footer Placeholder 3">
            <a:extLst>
              <a:ext uri="{FF2B5EF4-FFF2-40B4-BE49-F238E27FC236}">
                <a16:creationId xmlns:a16="http://schemas.microsoft.com/office/drawing/2014/main" id="{7E3756CC-47A0-F2C4-8EB1-F2E69665B496}"/>
              </a:ext>
            </a:extLst>
          </p:cNvPr>
          <p:cNvSpPr>
            <a:spLocks noGrp="1"/>
          </p:cNvSpPr>
          <p:nvPr>
            <p:ph type="ftr" sz="quarter" idx="11"/>
          </p:nvPr>
        </p:nvSpPr>
        <p:spPr/>
        <p:txBody>
          <a:bodyPr/>
          <a:lstStyle/>
          <a:p>
            <a:r>
              <a:rPr lang="sv-SE"/>
              <a:t>Elizabeth Block pm@pwc-eiwg.com</a:t>
            </a:r>
            <a:endParaRPr lang="en-US" dirty="0"/>
          </a:p>
        </p:txBody>
      </p:sp>
    </p:spTree>
    <p:extLst>
      <p:ext uri="{BB962C8B-B14F-4D97-AF65-F5344CB8AC3E}">
        <p14:creationId xmlns:p14="http://schemas.microsoft.com/office/powerpoint/2010/main" val="40851215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descr="Graphical user interface, website&#10;&#10;Description automatically generated">
            <a:extLst>
              <a:ext uri="{FF2B5EF4-FFF2-40B4-BE49-F238E27FC236}">
                <a16:creationId xmlns:a16="http://schemas.microsoft.com/office/drawing/2014/main" id="{8FAF0172-52BB-8EB6-75AE-1BC6131C770A}"/>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80" cy="6857990"/>
          </a:xfrm>
          <a:prstGeom prst="rect">
            <a:avLst/>
          </a:prstGeom>
        </p:spPr>
      </p:pic>
      <p:sp>
        <p:nvSpPr>
          <p:cNvPr id="20" name="Rectangle 19">
            <a:extLst>
              <a:ext uri="{FF2B5EF4-FFF2-40B4-BE49-F238E27FC236}">
                <a16:creationId xmlns:a16="http://schemas.microsoft.com/office/drawing/2014/main" id="{37C89E4B-3C9F-44B9-8B86-D9E3D112D8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20142"/>
            <a:ext cx="12192000" cy="736551"/>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A583F183-11BC-AF2C-34DB-591CD6DB8198}"/>
              </a:ext>
            </a:extLst>
          </p:cNvPr>
          <p:cNvSpPr txBox="1"/>
          <p:nvPr/>
        </p:nvSpPr>
        <p:spPr>
          <a:xfrm>
            <a:off x="523875" y="5317240"/>
            <a:ext cx="11210925" cy="744836"/>
          </a:xfrm>
          <a:prstGeom prst="rect">
            <a:avLst/>
          </a:prstGeom>
        </p:spPr>
        <p:txBody>
          <a:bodyPr vert="horz" lIns="91440" tIns="45720" rIns="91440" bIns="45720" rtlCol="0" anchor="ctr">
            <a:normAutofit/>
          </a:bodyPr>
          <a:lstStyle/>
          <a:p>
            <a:pPr algn="ctr">
              <a:lnSpc>
                <a:spcPct val="90000"/>
              </a:lnSpc>
              <a:spcBef>
                <a:spcPct val="0"/>
              </a:spcBef>
              <a:spcAft>
                <a:spcPts val="600"/>
              </a:spcAft>
            </a:pPr>
            <a:r>
              <a:rPr lang="en-US" sz="3300" b="1" dirty="0">
                <a:solidFill>
                  <a:schemeClr val="tx1">
                    <a:lumMod val="85000"/>
                    <a:lumOff val="15000"/>
                  </a:schemeClr>
                </a:solidFill>
                <a:latin typeface="+mj-lt"/>
                <a:ea typeface="+mj-ea"/>
                <a:cs typeface="+mj-cs"/>
              </a:rPr>
              <a:t>2019 AWS Public Sector Summit – Washington DC   (YouTube)</a:t>
            </a:r>
          </a:p>
        </p:txBody>
      </p:sp>
      <p:cxnSp>
        <p:nvCxnSpPr>
          <p:cNvPr id="22" name="Straight Connector 21">
            <a:extLst>
              <a:ext uri="{FF2B5EF4-FFF2-40B4-BE49-F238E27FC236}">
                <a16:creationId xmlns:a16="http://schemas.microsoft.com/office/drawing/2014/main" id="{AA2EAA10-076F-46BD-8F0F-B9A2FB77A85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5241983"/>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D891E407-403B-4764-86C9-33A56D3BCA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34852"/>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45140AF2-D018-E7F7-7A6A-93B1F268DD7C}"/>
              </a:ext>
            </a:extLst>
          </p:cNvPr>
          <p:cNvSpPr txBox="1"/>
          <p:nvPr/>
        </p:nvSpPr>
        <p:spPr>
          <a:xfrm>
            <a:off x="5812077" y="538481"/>
            <a:ext cx="6112700" cy="369332"/>
          </a:xfrm>
          <a:prstGeom prst="rect">
            <a:avLst/>
          </a:prstGeom>
          <a:noFill/>
        </p:spPr>
        <p:txBody>
          <a:bodyPr wrap="square">
            <a:spAutoFit/>
          </a:bodyPr>
          <a:lstStyle/>
          <a:p>
            <a:r>
              <a:rPr lang="en-US" b="1" dirty="0">
                <a:solidFill>
                  <a:schemeClr val="bg1"/>
                </a:solidFill>
              </a:rPr>
              <a:t>https://www.youtube.com/watch?v=wUyPXEJzn88&amp;t=4s</a:t>
            </a:r>
          </a:p>
        </p:txBody>
      </p:sp>
      <p:sp>
        <p:nvSpPr>
          <p:cNvPr id="2" name="Date Placeholder 1">
            <a:extLst>
              <a:ext uri="{FF2B5EF4-FFF2-40B4-BE49-F238E27FC236}">
                <a16:creationId xmlns:a16="http://schemas.microsoft.com/office/drawing/2014/main" id="{0E5AD086-2347-3286-409A-DEE62006256E}"/>
              </a:ext>
            </a:extLst>
          </p:cNvPr>
          <p:cNvSpPr>
            <a:spLocks noGrp="1"/>
          </p:cNvSpPr>
          <p:nvPr>
            <p:ph type="dt" sz="half" idx="10"/>
          </p:nvPr>
        </p:nvSpPr>
        <p:spPr/>
        <p:txBody>
          <a:bodyPr/>
          <a:lstStyle/>
          <a:p>
            <a:fld id="{6B0D89DB-4D77-4965-854E-08E434EFBF75}" type="datetime1">
              <a:rPr lang="en-US" smtClean="0"/>
              <a:t>5/12/2023</a:t>
            </a:fld>
            <a:endParaRPr lang="en-US" dirty="0"/>
          </a:p>
        </p:txBody>
      </p:sp>
      <p:sp>
        <p:nvSpPr>
          <p:cNvPr id="6" name="Footer Placeholder 5">
            <a:extLst>
              <a:ext uri="{FF2B5EF4-FFF2-40B4-BE49-F238E27FC236}">
                <a16:creationId xmlns:a16="http://schemas.microsoft.com/office/drawing/2014/main" id="{69466FFD-0F7C-5667-8F45-EE4496EEAA1B}"/>
              </a:ext>
            </a:extLst>
          </p:cNvPr>
          <p:cNvSpPr>
            <a:spLocks noGrp="1"/>
          </p:cNvSpPr>
          <p:nvPr>
            <p:ph type="ftr" sz="quarter" idx="11"/>
          </p:nvPr>
        </p:nvSpPr>
        <p:spPr/>
        <p:txBody>
          <a:bodyPr/>
          <a:lstStyle/>
          <a:p>
            <a:r>
              <a:rPr lang="sv-SE"/>
              <a:t>Elizabeth Block pm@pwc-eiwg.com</a:t>
            </a:r>
            <a:endParaRPr lang="en-US" dirty="0"/>
          </a:p>
        </p:txBody>
      </p:sp>
    </p:spTree>
    <p:extLst>
      <p:ext uri="{BB962C8B-B14F-4D97-AF65-F5344CB8AC3E}">
        <p14:creationId xmlns:p14="http://schemas.microsoft.com/office/powerpoint/2010/main" val="2348184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descr="Graphical user interface, website&#10;&#10;Description automatically generated">
            <a:extLst>
              <a:ext uri="{FF2B5EF4-FFF2-40B4-BE49-F238E27FC236}">
                <a16:creationId xmlns:a16="http://schemas.microsoft.com/office/drawing/2014/main" id="{6EA85DB7-F7B7-88A3-6CB1-700DA9099D28}"/>
              </a:ext>
            </a:extLst>
          </p:cNvPr>
          <p:cNvPicPr>
            <a:picLocks noChangeAspect="1"/>
          </p:cNvPicPr>
          <p:nvPr/>
        </p:nvPicPr>
        <p:blipFill rotWithShape="1">
          <a:blip r:embed="rId2">
            <a:extLst>
              <a:ext uri="{28A0092B-C50C-407E-A947-70E740481C1C}">
                <a14:useLocalDpi xmlns:a14="http://schemas.microsoft.com/office/drawing/2010/main" val="0"/>
              </a:ext>
            </a:extLst>
          </a:blip>
          <a:srcRect t="442"/>
          <a:stretch/>
        </p:blipFill>
        <p:spPr>
          <a:xfrm>
            <a:off x="20" y="10"/>
            <a:ext cx="12191980" cy="6857990"/>
          </a:xfrm>
          <a:prstGeom prst="rect">
            <a:avLst/>
          </a:prstGeom>
        </p:spPr>
      </p:pic>
      <p:sp>
        <p:nvSpPr>
          <p:cNvPr id="9" name="Rectangle 8">
            <a:extLst>
              <a:ext uri="{FF2B5EF4-FFF2-40B4-BE49-F238E27FC236}">
                <a16:creationId xmlns:a16="http://schemas.microsoft.com/office/drawing/2014/main" id="{37C89E4B-3C9F-44B9-8B86-D9E3D112D8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20142"/>
            <a:ext cx="12192000" cy="736551"/>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85737069-7722-5B81-DB68-C05C8A15E64B}"/>
              </a:ext>
            </a:extLst>
          </p:cNvPr>
          <p:cNvSpPr txBox="1"/>
          <p:nvPr/>
        </p:nvSpPr>
        <p:spPr>
          <a:xfrm>
            <a:off x="609600" y="5301013"/>
            <a:ext cx="11210925" cy="744836"/>
          </a:xfrm>
          <a:prstGeom prst="rect">
            <a:avLst/>
          </a:prstGeom>
        </p:spPr>
        <p:txBody>
          <a:bodyPr vert="horz" lIns="91440" tIns="45720" rIns="91440" bIns="45720" rtlCol="0" anchor="ctr">
            <a:normAutofit/>
          </a:bodyPr>
          <a:lstStyle/>
          <a:p>
            <a:pPr algn="ctr">
              <a:lnSpc>
                <a:spcPct val="90000"/>
              </a:lnSpc>
              <a:spcBef>
                <a:spcPct val="0"/>
              </a:spcBef>
              <a:spcAft>
                <a:spcPts val="600"/>
              </a:spcAft>
            </a:pPr>
            <a:r>
              <a:rPr lang="en-US" sz="3300" b="1" dirty="0">
                <a:solidFill>
                  <a:schemeClr val="tx1">
                    <a:lumMod val="85000"/>
                    <a:lumOff val="15000"/>
                  </a:schemeClr>
                </a:solidFill>
                <a:latin typeface="+mj-lt"/>
                <a:ea typeface="+mj-ea"/>
                <a:cs typeface="+mj-cs"/>
              </a:rPr>
              <a:t>2019 AWS Public Sector Summit – Washington DC   (YouTube)</a:t>
            </a:r>
          </a:p>
        </p:txBody>
      </p:sp>
      <p:cxnSp>
        <p:nvCxnSpPr>
          <p:cNvPr id="11" name="Straight Connector 10">
            <a:extLst>
              <a:ext uri="{FF2B5EF4-FFF2-40B4-BE49-F238E27FC236}">
                <a16:creationId xmlns:a16="http://schemas.microsoft.com/office/drawing/2014/main" id="{AA2EAA10-076F-46BD-8F0F-B9A2FB77A85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5241983"/>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D891E407-403B-4764-86C9-33A56D3BCA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34852"/>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9A35CD8-096D-9B8C-EBA2-CA80DFE639EB}"/>
              </a:ext>
            </a:extLst>
          </p:cNvPr>
          <p:cNvSpPr txBox="1"/>
          <p:nvPr/>
        </p:nvSpPr>
        <p:spPr>
          <a:xfrm>
            <a:off x="5812077" y="538481"/>
            <a:ext cx="6112700" cy="369332"/>
          </a:xfrm>
          <a:prstGeom prst="rect">
            <a:avLst/>
          </a:prstGeom>
          <a:noFill/>
        </p:spPr>
        <p:txBody>
          <a:bodyPr wrap="square">
            <a:spAutoFit/>
          </a:bodyPr>
          <a:lstStyle/>
          <a:p>
            <a:r>
              <a:rPr lang="en-US" b="1" dirty="0">
                <a:solidFill>
                  <a:schemeClr val="bg1"/>
                </a:solidFill>
              </a:rPr>
              <a:t>https://www.youtube.com/watch?v=wUyPXEJzn88&amp;t=4s</a:t>
            </a:r>
          </a:p>
        </p:txBody>
      </p:sp>
      <p:sp>
        <p:nvSpPr>
          <p:cNvPr id="2" name="Date Placeholder 1">
            <a:extLst>
              <a:ext uri="{FF2B5EF4-FFF2-40B4-BE49-F238E27FC236}">
                <a16:creationId xmlns:a16="http://schemas.microsoft.com/office/drawing/2014/main" id="{D7E5F80F-AD77-B602-9557-DFA6F2EAB5FE}"/>
              </a:ext>
            </a:extLst>
          </p:cNvPr>
          <p:cNvSpPr>
            <a:spLocks noGrp="1"/>
          </p:cNvSpPr>
          <p:nvPr>
            <p:ph type="dt" sz="half" idx="10"/>
          </p:nvPr>
        </p:nvSpPr>
        <p:spPr/>
        <p:txBody>
          <a:bodyPr/>
          <a:lstStyle/>
          <a:p>
            <a:fld id="{D0865D6D-F79E-4DDF-B6C7-A4C2C5036518}" type="datetime1">
              <a:rPr lang="en-US" smtClean="0"/>
              <a:t>5/12/2023</a:t>
            </a:fld>
            <a:endParaRPr lang="en-US" dirty="0"/>
          </a:p>
        </p:txBody>
      </p:sp>
      <p:sp>
        <p:nvSpPr>
          <p:cNvPr id="6" name="Footer Placeholder 5">
            <a:extLst>
              <a:ext uri="{FF2B5EF4-FFF2-40B4-BE49-F238E27FC236}">
                <a16:creationId xmlns:a16="http://schemas.microsoft.com/office/drawing/2014/main" id="{0A7AB098-E057-98B0-3843-07DF2C9F4A42}"/>
              </a:ext>
            </a:extLst>
          </p:cNvPr>
          <p:cNvSpPr>
            <a:spLocks noGrp="1"/>
          </p:cNvSpPr>
          <p:nvPr>
            <p:ph type="ftr" sz="quarter" idx="11"/>
          </p:nvPr>
        </p:nvSpPr>
        <p:spPr/>
        <p:txBody>
          <a:bodyPr/>
          <a:lstStyle/>
          <a:p>
            <a:r>
              <a:rPr lang="sv-SE"/>
              <a:t>Elizabeth Block pm@pwc-eiwg.com</a:t>
            </a:r>
            <a:endParaRPr lang="en-US" dirty="0"/>
          </a:p>
        </p:txBody>
      </p:sp>
    </p:spTree>
    <p:extLst>
      <p:ext uri="{BB962C8B-B14F-4D97-AF65-F5344CB8AC3E}">
        <p14:creationId xmlns:p14="http://schemas.microsoft.com/office/powerpoint/2010/main" val="9485932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2E04C41-76E8-5E30-8E0F-20071759D11A}"/>
              </a:ext>
            </a:extLst>
          </p:cNvPr>
          <p:cNvSpPr txBox="1"/>
          <p:nvPr/>
        </p:nvSpPr>
        <p:spPr>
          <a:xfrm>
            <a:off x="352814" y="1160393"/>
            <a:ext cx="11486367" cy="6828536"/>
          </a:xfrm>
          <a:prstGeom prst="rect">
            <a:avLst/>
          </a:prstGeom>
          <a:noFill/>
        </p:spPr>
        <p:txBody>
          <a:bodyPr wrap="square" numCol="1">
            <a:spAutoFit/>
          </a:bodyPr>
          <a:lstStyle/>
          <a:p>
            <a:pPr marL="347472" indent="-342900">
              <a:lnSpc>
                <a:spcPct val="70000"/>
              </a:lnSpc>
              <a:spcBef>
                <a:spcPts val="1000"/>
              </a:spcBef>
              <a:buFont typeface="Arial" panose="020B0604020202020204" pitchFamily="34" charset="0"/>
              <a:buChar char="•"/>
            </a:pPr>
            <a:r>
              <a:rPr lang="en-US" sz="2000" b="1" dirty="0"/>
              <a:t>Net Flow</a:t>
            </a:r>
            <a:r>
              <a:rPr lang="en-US" sz="2000" dirty="0"/>
              <a:t> is a record of all communications that has happened across a network.  Net Flow is ”like a phone bill” seeing the date, time and length of a call but not the conversation. We do not know what else the software on the sensor is doing though.  CIS likes to run ad hoc queries on this data. </a:t>
            </a:r>
          </a:p>
          <a:p>
            <a:pPr marL="4572">
              <a:lnSpc>
                <a:spcPct val="70000"/>
              </a:lnSpc>
              <a:spcBef>
                <a:spcPts val="1000"/>
              </a:spcBef>
            </a:pPr>
            <a:endParaRPr lang="en-US" sz="800" dirty="0"/>
          </a:p>
          <a:p>
            <a:pPr marL="347472" indent="-342900">
              <a:lnSpc>
                <a:spcPct val="70000"/>
              </a:lnSpc>
              <a:spcBef>
                <a:spcPts val="1000"/>
              </a:spcBef>
              <a:buFont typeface="Arial" panose="020B0604020202020204" pitchFamily="34" charset="0"/>
              <a:buChar char="•"/>
            </a:pPr>
            <a:r>
              <a:rPr lang="en-US" sz="2000" b="1" dirty="0"/>
              <a:t>Network Intrusion </a:t>
            </a:r>
            <a:r>
              <a:rPr lang="en-US" sz="2000" dirty="0"/>
              <a:t>detection. Devices use open source</a:t>
            </a:r>
            <a:r>
              <a:rPr lang="en-US" sz="2000" u="sng" dirty="0">
                <a:solidFill>
                  <a:srgbClr val="0563C1"/>
                </a:solidFill>
                <a:hlinkClick r:id="rId2" action="ppaction://hlinkfile">
                  <a:extLst>
                    <a:ext uri="{A12FA001-AC4F-418D-AE19-62706E023703}">
                      <ahyp:hlinkClr xmlns:ahyp="http://schemas.microsoft.com/office/drawing/2018/hyperlinkcolor" val="tx"/>
                    </a:ext>
                  </a:extLst>
                </a:hlinkClick>
              </a:rPr>
              <a:t> </a:t>
            </a:r>
            <a:r>
              <a:rPr lang="en-US" sz="2000" dirty="0">
                <a:solidFill>
                  <a:srgbClr val="0563C1"/>
                </a:solidFill>
                <a:hlinkClick r:id="rId2" action="ppaction://hlinkfile">
                  <a:extLst>
                    <a:ext uri="{A12FA001-AC4F-418D-AE19-62706E023703}">
                      <ahyp:hlinkClr xmlns:ahyp="http://schemas.microsoft.com/office/drawing/2018/hyperlinkcolor" val="tx"/>
                    </a:ext>
                  </a:extLst>
                </a:hlinkClick>
              </a:rPr>
              <a:t>Suricata</a:t>
            </a:r>
            <a:r>
              <a:rPr lang="en-US" sz="2000" dirty="0"/>
              <a:t> IDS engine. Sensors generate security events, sent to 24/7 SOC analysts in New York.</a:t>
            </a:r>
          </a:p>
          <a:p>
            <a:pPr marL="347472" indent="-342900">
              <a:lnSpc>
                <a:spcPct val="70000"/>
              </a:lnSpc>
              <a:spcBef>
                <a:spcPts val="1000"/>
              </a:spcBef>
              <a:buFont typeface="Arial" panose="020B0604020202020204" pitchFamily="34" charset="0"/>
              <a:buChar char="•"/>
            </a:pPr>
            <a:endParaRPr lang="en-US" sz="800" dirty="0"/>
          </a:p>
          <a:p>
            <a:pPr marL="347472" indent="-342900">
              <a:lnSpc>
                <a:spcPct val="70000"/>
              </a:lnSpc>
              <a:spcBef>
                <a:spcPts val="1000"/>
              </a:spcBef>
              <a:buFont typeface="Arial" panose="020B0604020202020204" pitchFamily="34" charset="0"/>
              <a:buChar char="•"/>
            </a:pPr>
            <a:r>
              <a:rPr lang="en-US" sz="2000" dirty="0"/>
              <a:t>Databases of ransomware and other attacks already exist and have been in use for years without CIS. </a:t>
            </a:r>
          </a:p>
          <a:p>
            <a:pPr marL="347472" indent="-342900">
              <a:lnSpc>
                <a:spcPct val="70000"/>
              </a:lnSpc>
              <a:spcBef>
                <a:spcPts val="1000"/>
              </a:spcBef>
              <a:buFont typeface="Arial" panose="020B0604020202020204" pitchFamily="34" charset="0"/>
              <a:buChar char="•"/>
            </a:pPr>
            <a:endParaRPr lang="en-US" sz="800" dirty="0"/>
          </a:p>
          <a:p>
            <a:pPr marL="347472" indent="-342900">
              <a:lnSpc>
                <a:spcPct val="70000"/>
              </a:lnSpc>
              <a:spcBef>
                <a:spcPts val="1000"/>
              </a:spcBef>
              <a:buFont typeface="Arial" panose="020B0604020202020204" pitchFamily="34" charset="0"/>
              <a:buChar char="•"/>
            </a:pPr>
            <a:r>
              <a:rPr lang="en-US" sz="2000" dirty="0"/>
              <a:t>Not all events are escalated back to the locality (50% escalated per month, 5K in 2019). CIS does not fix or prevent intrusions. </a:t>
            </a:r>
          </a:p>
          <a:p>
            <a:pPr marL="4572">
              <a:lnSpc>
                <a:spcPct val="70000"/>
              </a:lnSpc>
              <a:spcBef>
                <a:spcPts val="1000"/>
              </a:spcBef>
            </a:pPr>
            <a:endParaRPr lang="en-US" sz="800" dirty="0"/>
          </a:p>
          <a:p>
            <a:pPr marL="347472" indent="-342900">
              <a:lnSpc>
                <a:spcPct val="70000"/>
              </a:lnSpc>
              <a:spcBef>
                <a:spcPts val="1000"/>
              </a:spcBef>
              <a:buFont typeface="Arial" panose="020B0604020202020204" pitchFamily="34" charset="0"/>
              <a:buChar char="•"/>
            </a:pPr>
            <a:r>
              <a:rPr lang="en-US" sz="2000" dirty="0"/>
              <a:t>CIS MOA services are </a:t>
            </a:r>
            <a:r>
              <a:rPr lang="en-US" sz="2000" i="1" dirty="0"/>
              <a:t>‘combined NetFlow and intrusion detection system monitoring, with analysis of related data; event notification and delivery; and management of associated devices, including all hardware and software necessary for service delivery.  Also referred to as “Services”</a:t>
            </a:r>
            <a:r>
              <a:rPr lang="en-US" sz="2000" dirty="0"/>
              <a:t>’</a:t>
            </a:r>
          </a:p>
          <a:p>
            <a:pPr marL="4572">
              <a:lnSpc>
                <a:spcPct val="70000"/>
              </a:lnSpc>
              <a:spcBef>
                <a:spcPts val="1000"/>
              </a:spcBef>
            </a:pPr>
            <a:endParaRPr lang="en-US" sz="800" dirty="0"/>
          </a:p>
          <a:p>
            <a:pPr marL="347472" indent="-342900">
              <a:lnSpc>
                <a:spcPct val="70000"/>
              </a:lnSpc>
              <a:spcBef>
                <a:spcPts val="1000"/>
              </a:spcBef>
              <a:buFont typeface="Arial" panose="020B0604020202020204" pitchFamily="34" charset="0"/>
              <a:buChar char="•"/>
            </a:pPr>
            <a:r>
              <a:rPr lang="en-US" sz="2000" dirty="0"/>
              <a:t>MOA requires detailed Pre-Installation Questionnaire (PIQ), “</a:t>
            </a:r>
            <a:r>
              <a:rPr lang="en-US" sz="2000" i="1" dirty="0"/>
              <a:t>Provide public and private IP address ranges including a list of servers being monitored including the type, operating system and configuration information, as well as a list of IP ranges and addresses that are not in use by XXX Entity (DarkNet space);</a:t>
            </a:r>
            <a:r>
              <a:rPr lang="en-US" sz="2000" dirty="0"/>
              <a:t>” source: MOA between CIS and Prince William County, VA</a:t>
            </a:r>
          </a:p>
          <a:p>
            <a:pPr marL="342900" indent="-342900">
              <a:buFont typeface="Arial" panose="020B0604020202020204" pitchFamily="34" charset="0"/>
              <a:buChar char="•"/>
            </a:pPr>
            <a:endParaRPr lang="en-US" sz="2200" dirty="0"/>
          </a:p>
          <a:p>
            <a:pPr algn="l"/>
            <a:endParaRPr lang="en-US" sz="2200" dirty="0"/>
          </a:p>
          <a:p>
            <a:pPr marL="342900" indent="-342900" algn="l">
              <a:buFont typeface="Arial" panose="020B0604020202020204" pitchFamily="34" charset="0"/>
              <a:buChar char="•"/>
            </a:pPr>
            <a:endParaRPr lang="en-US" sz="2400" dirty="0"/>
          </a:p>
          <a:p>
            <a:pPr marL="342900" indent="-342900" algn="l">
              <a:buFont typeface="Arial" panose="020B0604020202020204" pitchFamily="34" charset="0"/>
              <a:buChar char="•"/>
            </a:pPr>
            <a:endParaRPr lang="en-US" sz="800" dirty="0"/>
          </a:p>
          <a:p>
            <a:pPr marL="342900" indent="-342900" algn="l">
              <a:buFont typeface="Arial" panose="020B0604020202020204" pitchFamily="34" charset="0"/>
              <a:buChar char="•"/>
            </a:pPr>
            <a:endParaRPr lang="en-US" sz="800" dirty="0"/>
          </a:p>
          <a:p>
            <a:pPr marL="342900" indent="-342900" algn="l">
              <a:buFont typeface="Arial" panose="020B0604020202020204" pitchFamily="34" charset="0"/>
              <a:buChar char="•"/>
            </a:pPr>
            <a:endParaRPr lang="en-US" sz="2400" dirty="0"/>
          </a:p>
        </p:txBody>
      </p:sp>
      <p:sp>
        <p:nvSpPr>
          <p:cNvPr id="4" name="TextBox 3">
            <a:extLst>
              <a:ext uri="{FF2B5EF4-FFF2-40B4-BE49-F238E27FC236}">
                <a16:creationId xmlns:a16="http://schemas.microsoft.com/office/drawing/2014/main" id="{8D429E47-3F73-0C99-31A0-05B2CDD997EB}"/>
              </a:ext>
            </a:extLst>
          </p:cNvPr>
          <p:cNvSpPr txBox="1"/>
          <p:nvPr/>
        </p:nvSpPr>
        <p:spPr>
          <a:xfrm>
            <a:off x="4002669" y="237063"/>
            <a:ext cx="4186659" cy="923330"/>
          </a:xfrm>
          <a:prstGeom prst="rect">
            <a:avLst/>
          </a:prstGeom>
          <a:noFill/>
        </p:spPr>
        <p:txBody>
          <a:bodyPr wrap="none" rtlCol="0">
            <a:spAutoFit/>
          </a:bodyPr>
          <a:lstStyle/>
          <a:p>
            <a:r>
              <a:rPr kumimoji="0" lang="en-US" sz="5400" b="0" i="0" u="none" strike="noStrike" kern="1200" cap="none" spc="0" normalizeH="0" baseline="0" noProof="0" dirty="0">
                <a:ln>
                  <a:noFill/>
                </a:ln>
                <a:solidFill>
                  <a:prstClr val="black"/>
                </a:solidFill>
                <a:effectLst/>
                <a:uLnTx/>
                <a:uFillTx/>
                <a:latin typeface="Calibri Light" panose="020F0302020204030204"/>
                <a:ea typeface="+mj-ea"/>
                <a:cs typeface="+mj-cs"/>
              </a:rPr>
              <a:t>Albert Sensors</a:t>
            </a:r>
            <a:endParaRPr lang="en-US" dirty="0"/>
          </a:p>
        </p:txBody>
      </p:sp>
      <p:sp>
        <p:nvSpPr>
          <p:cNvPr id="2" name="Date Placeholder 1">
            <a:extLst>
              <a:ext uri="{FF2B5EF4-FFF2-40B4-BE49-F238E27FC236}">
                <a16:creationId xmlns:a16="http://schemas.microsoft.com/office/drawing/2014/main" id="{F58BCF3D-8049-1670-C786-DD1026F6567A}"/>
              </a:ext>
            </a:extLst>
          </p:cNvPr>
          <p:cNvSpPr>
            <a:spLocks noGrp="1"/>
          </p:cNvSpPr>
          <p:nvPr>
            <p:ph type="dt" sz="half" idx="10"/>
          </p:nvPr>
        </p:nvSpPr>
        <p:spPr/>
        <p:txBody>
          <a:bodyPr/>
          <a:lstStyle/>
          <a:p>
            <a:fld id="{1C203151-058E-49C1-81EB-C5795FEC805A}" type="datetime1">
              <a:rPr lang="en-US" smtClean="0"/>
              <a:t>5/12/2023</a:t>
            </a:fld>
            <a:endParaRPr lang="en-US" dirty="0"/>
          </a:p>
        </p:txBody>
      </p:sp>
      <p:sp>
        <p:nvSpPr>
          <p:cNvPr id="5" name="Footer Placeholder 4">
            <a:extLst>
              <a:ext uri="{FF2B5EF4-FFF2-40B4-BE49-F238E27FC236}">
                <a16:creationId xmlns:a16="http://schemas.microsoft.com/office/drawing/2014/main" id="{E157D632-3287-B1B5-808D-7B1AF420307C}"/>
              </a:ext>
            </a:extLst>
          </p:cNvPr>
          <p:cNvSpPr>
            <a:spLocks noGrp="1"/>
          </p:cNvSpPr>
          <p:nvPr>
            <p:ph type="ftr" sz="quarter" idx="11"/>
          </p:nvPr>
        </p:nvSpPr>
        <p:spPr/>
        <p:txBody>
          <a:bodyPr/>
          <a:lstStyle/>
          <a:p>
            <a:r>
              <a:rPr lang="sv-SE"/>
              <a:t>Elizabeth Block pm@pwc-eiwg.com</a:t>
            </a:r>
            <a:endParaRPr lang="en-US" dirty="0"/>
          </a:p>
        </p:txBody>
      </p:sp>
    </p:spTree>
    <p:extLst>
      <p:ext uri="{BB962C8B-B14F-4D97-AF65-F5344CB8AC3E}">
        <p14:creationId xmlns:p14="http://schemas.microsoft.com/office/powerpoint/2010/main" val="39806406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2E04C41-76E8-5E30-8E0F-20071759D11A}"/>
              </a:ext>
            </a:extLst>
          </p:cNvPr>
          <p:cNvSpPr txBox="1"/>
          <p:nvPr/>
        </p:nvSpPr>
        <p:spPr>
          <a:xfrm>
            <a:off x="352814" y="1160393"/>
            <a:ext cx="11486367" cy="1754326"/>
          </a:xfrm>
          <a:prstGeom prst="rect">
            <a:avLst/>
          </a:prstGeom>
          <a:noFill/>
        </p:spPr>
        <p:txBody>
          <a:bodyPr wrap="square" numCol="1">
            <a:spAutoFit/>
          </a:bodyPr>
          <a:lstStyle/>
          <a:p>
            <a:pPr marL="342900" indent="-342900">
              <a:buFont typeface="Arial" panose="020B0604020202020204" pitchFamily="34" charset="0"/>
              <a:buChar char="•"/>
            </a:pPr>
            <a:endParaRPr lang="en-US" sz="2200" dirty="0"/>
          </a:p>
          <a:p>
            <a:pPr algn="l"/>
            <a:endParaRPr lang="en-US" sz="2200" dirty="0"/>
          </a:p>
          <a:p>
            <a:pPr marL="342900" indent="-342900" algn="l">
              <a:buFont typeface="Arial" panose="020B0604020202020204" pitchFamily="34" charset="0"/>
              <a:buChar char="•"/>
            </a:pPr>
            <a:endParaRPr lang="en-US" sz="2400" dirty="0"/>
          </a:p>
          <a:p>
            <a:pPr marL="342900" indent="-342900" algn="l">
              <a:buFont typeface="Arial" panose="020B0604020202020204" pitchFamily="34" charset="0"/>
              <a:buChar char="•"/>
            </a:pPr>
            <a:endParaRPr lang="en-US" sz="800" dirty="0"/>
          </a:p>
          <a:p>
            <a:pPr marL="342900" indent="-342900" algn="l">
              <a:buFont typeface="Arial" panose="020B0604020202020204" pitchFamily="34" charset="0"/>
              <a:buChar char="•"/>
            </a:pPr>
            <a:endParaRPr lang="en-US" sz="800" dirty="0"/>
          </a:p>
          <a:p>
            <a:pPr marL="342900" indent="-342900" algn="l">
              <a:buFont typeface="Arial" panose="020B0604020202020204" pitchFamily="34" charset="0"/>
              <a:buChar char="•"/>
            </a:pPr>
            <a:endParaRPr lang="en-US" sz="2400" dirty="0"/>
          </a:p>
        </p:txBody>
      </p:sp>
      <p:sp>
        <p:nvSpPr>
          <p:cNvPr id="4" name="TextBox 3">
            <a:extLst>
              <a:ext uri="{FF2B5EF4-FFF2-40B4-BE49-F238E27FC236}">
                <a16:creationId xmlns:a16="http://schemas.microsoft.com/office/drawing/2014/main" id="{8D429E47-3F73-0C99-31A0-05B2CDD997EB}"/>
              </a:ext>
            </a:extLst>
          </p:cNvPr>
          <p:cNvSpPr txBox="1"/>
          <p:nvPr/>
        </p:nvSpPr>
        <p:spPr>
          <a:xfrm>
            <a:off x="4002669" y="237063"/>
            <a:ext cx="4186659" cy="923330"/>
          </a:xfrm>
          <a:prstGeom prst="rect">
            <a:avLst/>
          </a:prstGeom>
          <a:noFill/>
        </p:spPr>
        <p:txBody>
          <a:bodyPr wrap="none" rtlCol="0">
            <a:spAutoFit/>
          </a:bodyPr>
          <a:lstStyle/>
          <a:p>
            <a:r>
              <a:rPr kumimoji="0" lang="en-US" sz="5400" b="0" i="0" u="none" strike="noStrike" kern="1200" cap="none" spc="0" normalizeH="0" baseline="0" noProof="0" dirty="0">
                <a:ln>
                  <a:noFill/>
                </a:ln>
                <a:solidFill>
                  <a:prstClr val="black"/>
                </a:solidFill>
                <a:effectLst/>
                <a:uLnTx/>
                <a:uFillTx/>
                <a:latin typeface="Calibri Light" panose="020F0302020204030204"/>
                <a:ea typeface="+mj-ea"/>
                <a:cs typeface="+mj-cs"/>
              </a:rPr>
              <a:t>Albert Sensors</a:t>
            </a:r>
            <a:endParaRPr lang="en-US" dirty="0"/>
          </a:p>
        </p:txBody>
      </p:sp>
      <p:sp>
        <p:nvSpPr>
          <p:cNvPr id="2" name="Date Placeholder 1">
            <a:extLst>
              <a:ext uri="{FF2B5EF4-FFF2-40B4-BE49-F238E27FC236}">
                <a16:creationId xmlns:a16="http://schemas.microsoft.com/office/drawing/2014/main" id="{F58BCF3D-8049-1670-C786-DD1026F6567A}"/>
              </a:ext>
            </a:extLst>
          </p:cNvPr>
          <p:cNvSpPr>
            <a:spLocks noGrp="1"/>
          </p:cNvSpPr>
          <p:nvPr>
            <p:ph type="dt" sz="half" idx="10"/>
          </p:nvPr>
        </p:nvSpPr>
        <p:spPr/>
        <p:txBody>
          <a:bodyPr/>
          <a:lstStyle/>
          <a:p>
            <a:fld id="{D2E5DDC5-DC41-45FA-9C43-D298D5C98325}" type="datetime1">
              <a:rPr lang="en-US" smtClean="0"/>
              <a:t>5/12/2023</a:t>
            </a:fld>
            <a:endParaRPr lang="en-US" dirty="0"/>
          </a:p>
        </p:txBody>
      </p:sp>
      <p:sp>
        <p:nvSpPr>
          <p:cNvPr id="5" name="Footer Placeholder 4">
            <a:extLst>
              <a:ext uri="{FF2B5EF4-FFF2-40B4-BE49-F238E27FC236}">
                <a16:creationId xmlns:a16="http://schemas.microsoft.com/office/drawing/2014/main" id="{E157D632-3287-B1B5-808D-7B1AF420307C}"/>
              </a:ext>
            </a:extLst>
          </p:cNvPr>
          <p:cNvSpPr>
            <a:spLocks noGrp="1"/>
          </p:cNvSpPr>
          <p:nvPr>
            <p:ph type="ftr" sz="quarter" idx="11"/>
          </p:nvPr>
        </p:nvSpPr>
        <p:spPr/>
        <p:txBody>
          <a:bodyPr/>
          <a:lstStyle/>
          <a:p>
            <a:r>
              <a:rPr lang="sv-SE"/>
              <a:t>Elizabeth Block pm@pwc-eiwg.com</a:t>
            </a:r>
            <a:endParaRPr lang="en-US" dirty="0"/>
          </a:p>
        </p:txBody>
      </p:sp>
      <p:sp>
        <p:nvSpPr>
          <p:cNvPr id="6" name="Rectangle 1">
            <a:extLst>
              <a:ext uri="{FF2B5EF4-FFF2-40B4-BE49-F238E27FC236}">
                <a16:creationId xmlns:a16="http://schemas.microsoft.com/office/drawing/2014/main" id="{C4DE4B9F-8519-2072-4F4E-36F6C49D87EA}"/>
              </a:ext>
            </a:extLst>
          </p:cNvPr>
          <p:cNvSpPr>
            <a:spLocks noChangeArrowheads="1"/>
          </p:cNvSpPr>
          <p:nvPr/>
        </p:nvSpPr>
        <p:spPr bwMode="auto">
          <a:xfrm>
            <a:off x="352813" y="1641104"/>
            <a:ext cx="11183657" cy="2333916"/>
          </a:xfrm>
          <a:prstGeom prst="rect">
            <a:avLst/>
          </a:prstGeom>
          <a:solidFill>
            <a:srgbClr val="FAFBF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88872" rIns="0" bIns="88872"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t" latinLnBrk="0" hangingPunct="0">
              <a:lnSpc>
                <a:spcPct val="100000"/>
              </a:lnSpc>
              <a:spcBef>
                <a:spcPct val="0"/>
              </a:spcBef>
              <a:spcAft>
                <a:spcPct val="0"/>
              </a:spcAft>
              <a:buClrTx/>
              <a:buSzTx/>
              <a:buFontTx/>
              <a:buNone/>
              <a:tabLst/>
            </a:pPr>
            <a:r>
              <a:rPr lang="en-US" altLang="en-US" sz="2000" dirty="0">
                <a:latin typeface="+mn-lt"/>
                <a:cs typeface="Open Sans" panose="020B0606030504020204" pitchFamily="34" charset="0"/>
              </a:rPr>
              <a:t>Taken from an online discussion about Albert sensors, (names withheld):</a:t>
            </a:r>
          </a:p>
          <a:p>
            <a:pPr marL="0" marR="0" lvl="0" indent="0" algn="l" defTabSz="914400" rtl="0" eaLnBrk="0" fontAlgn="t"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effectLst/>
              <a:latin typeface="+mn-lt"/>
              <a:cs typeface="Open Sans" panose="020B0606030504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effectLst/>
                <a:latin typeface="+mn-lt"/>
                <a:cs typeface="Open Sans" panose="020B0606030504020204" pitchFamily="34" charset="0"/>
              </a:rPr>
              <a:t>“We utilize tools like this from time to time when in an incident. I would like to see what data actually is collected before I make a judgement. I do agree though that a device managed by a third party controlled by the Federal Government is scary. Things like netflow data likely could not be weaponized. Other captures such as full packet captures are much more dangerous.”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mn-lt"/>
            </a:endParaRPr>
          </a:p>
        </p:txBody>
      </p:sp>
      <p:sp>
        <p:nvSpPr>
          <p:cNvPr id="7" name="Rectangle 2">
            <a:extLst>
              <a:ext uri="{FF2B5EF4-FFF2-40B4-BE49-F238E27FC236}">
                <a16:creationId xmlns:a16="http://schemas.microsoft.com/office/drawing/2014/main" id="{AFCF0750-7BDD-8ACC-B9D5-47703BA0940D}"/>
              </a:ext>
            </a:extLst>
          </p:cNvPr>
          <p:cNvSpPr>
            <a:spLocks noChangeArrowheads="1"/>
          </p:cNvSpPr>
          <p:nvPr/>
        </p:nvSpPr>
        <p:spPr bwMode="auto">
          <a:xfrm>
            <a:off x="0" y="0"/>
            <a:ext cx="12192000" cy="1587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8" name="Rectangle 3">
            <a:extLst>
              <a:ext uri="{FF2B5EF4-FFF2-40B4-BE49-F238E27FC236}">
                <a16:creationId xmlns:a16="http://schemas.microsoft.com/office/drawing/2014/main" id="{A42A6277-B8E1-62B0-874E-AF13FF7CB4A7}"/>
              </a:ext>
            </a:extLst>
          </p:cNvPr>
          <p:cNvSpPr>
            <a:spLocks noChangeArrowheads="1"/>
          </p:cNvSpPr>
          <p:nvPr/>
        </p:nvSpPr>
        <p:spPr bwMode="auto">
          <a:xfrm>
            <a:off x="345094" y="4060430"/>
            <a:ext cx="11183657" cy="1905622"/>
          </a:xfrm>
          <a:prstGeom prst="rect">
            <a:avLst/>
          </a:prstGeom>
          <a:solidFill>
            <a:srgbClr val="FAFBF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88872" rIns="9144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effectLst/>
                <a:latin typeface="+mn-lt"/>
                <a:cs typeface="Open Sans" panose="020B0606030504020204" pitchFamily="34" charset="0"/>
              </a:rPr>
              <a:t>Reply</a:t>
            </a:r>
            <a:r>
              <a:rPr kumimoji="0" lang="en-US" altLang="en-US" sz="2000" b="0" i="0" u="none" strike="noStrike" cap="none" normalizeH="0" dirty="0">
                <a:ln>
                  <a:noFill/>
                </a:ln>
                <a:effectLst/>
                <a:latin typeface="+mn-lt"/>
                <a:cs typeface="Open Sans" panose="020B0606030504020204" pitchFamily="34" charset="0"/>
              </a:rPr>
              <a:t> to the above:</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000" baseline="0" dirty="0">
                <a:latin typeface="+mn-lt"/>
                <a:cs typeface="Open Sans" panose="020B0606030504020204" pitchFamily="34" charset="0"/>
              </a:rPr>
              <a:t>…”</a:t>
            </a:r>
            <a:r>
              <a:rPr kumimoji="0" lang="en-US" altLang="en-US" sz="2000" b="0" i="0" u="none" strike="noStrike" cap="none" normalizeH="0" baseline="0" dirty="0">
                <a:ln>
                  <a:noFill/>
                </a:ln>
                <a:effectLst/>
                <a:latin typeface="+mn-lt"/>
                <a:cs typeface="Open Sans" panose="020B0606030504020204" pitchFamily="34" charset="0"/>
              </a:rPr>
              <a:t>not only packet captures, but the sensors are connected to through a VPN, giving direct access to all network traffic. MAC spoofing and other ‘tricks’ are trivial for knowledgeable people once they’re inside, as you know. County IT has no way to control what goes on inside those ‘sensors’ that the gov is putting in their networks. I would drop-kick thing out of my network.”</a:t>
            </a:r>
            <a:br>
              <a:rPr kumimoji="0" lang="en-US" altLang="en-US" sz="1100" b="0" i="0" u="none" strike="noStrike" cap="none" normalizeH="0" baseline="0" dirty="0">
                <a:ln>
                  <a:noFill/>
                </a:ln>
                <a:solidFill>
                  <a:schemeClr val="tx1"/>
                </a:solidFill>
                <a:effectLst/>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45873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C8228C0-9201-AC36-ED5A-8C8FABB31D44}"/>
              </a:ext>
            </a:extLst>
          </p:cNvPr>
          <p:cNvSpPr txBox="1"/>
          <p:nvPr/>
        </p:nvSpPr>
        <p:spPr>
          <a:xfrm>
            <a:off x="212036" y="295549"/>
            <a:ext cx="11385708" cy="6586418"/>
          </a:xfrm>
          <a:prstGeom prst="rect">
            <a:avLst/>
          </a:prstGeom>
          <a:solidFill>
            <a:schemeClr val="bg1"/>
          </a:solidFill>
          <a:ln>
            <a:noFill/>
          </a:ln>
          <a:effectLst/>
          <a:scene3d>
            <a:camera prst="orthographicFront">
              <a:rot lat="0" lon="0" rev="0"/>
            </a:camera>
            <a:lightRig rig="contrasting" dir="t">
              <a:rot lat="0" lon="0" rev="7800000"/>
            </a:lightRig>
          </a:scene3d>
          <a:sp3d>
            <a:bevelT w="139700" h="139700"/>
          </a:sp3d>
        </p:spPr>
        <p:txBody>
          <a:bodyPr wrap="square" rtlCol="0">
            <a:spAutoFit/>
          </a:bodyPr>
          <a:lstStyle/>
          <a:p>
            <a:r>
              <a:rPr lang="en-US" sz="2000" dirty="0">
                <a:latin typeface="Fira Sans" panose="020B0503050000020004" pitchFamily="34" charset="0"/>
              </a:rPr>
              <a:t> </a:t>
            </a:r>
          </a:p>
          <a:p>
            <a:endParaRPr lang="en-US" sz="2000" dirty="0">
              <a:latin typeface="Fira Sans" panose="020B0503050000020004" pitchFamily="34" charset="0"/>
            </a:endParaRPr>
          </a:p>
          <a:p>
            <a:pPr marL="342900" indent="-342900">
              <a:buFont typeface="Arial" panose="020B0604020202020204" pitchFamily="34" charset="0"/>
              <a:buChar char="•"/>
            </a:pPr>
            <a:r>
              <a:rPr lang="en-US" sz="2000" dirty="0"/>
              <a:t>Entities with Albert are also part of the </a:t>
            </a:r>
            <a:r>
              <a:rPr lang="en-US" sz="2000" b="1" dirty="0"/>
              <a:t>Continuous Diagnostics-and-Mitigation </a:t>
            </a:r>
            <a:r>
              <a:rPr lang="en-US" sz="2000" dirty="0"/>
              <a:t>and  </a:t>
            </a:r>
            <a:r>
              <a:rPr lang="en-US" sz="2000" b="1" i="0" dirty="0">
                <a:effectLst/>
              </a:rPr>
              <a:t>Identity and Access Management</a:t>
            </a:r>
            <a:r>
              <a:rPr lang="en-US" sz="2000" i="0" dirty="0">
                <a:effectLst/>
              </a:rPr>
              <a:t> </a:t>
            </a:r>
            <a:r>
              <a:rPr lang="en-US" sz="2000" i="1" dirty="0"/>
              <a:t>”</a:t>
            </a:r>
            <a:r>
              <a:rPr lang="en-US" sz="2000" i="1" dirty="0">
                <a:effectLst/>
              </a:rPr>
              <a:t>through four capabilities; </a:t>
            </a:r>
            <a:r>
              <a:rPr lang="en-US" sz="2000" i="1" dirty="0"/>
              <a:t>trust determination for people granted access (TRUST),  security-related behavioral training (BEHAVE), credentials and authentication (CRED), management and control of account and access privileges (PRIV).  These four capabilities have significant interdependencies and are </a:t>
            </a:r>
            <a:r>
              <a:rPr lang="en-US" sz="2000" b="1" i="1" dirty="0"/>
              <a:t>managed together as part of the IDAM  capability area</a:t>
            </a:r>
            <a:r>
              <a:rPr lang="en-US" sz="2000" dirty="0"/>
              <a:t>.”  source: </a:t>
            </a:r>
            <a:r>
              <a:rPr lang="en-US" sz="1400" dirty="0">
                <a:hlinkClick r:id="rId2"/>
              </a:rPr>
              <a:t>https://www.cisa.gov/sites/default/files/publications/2021-05-26_CDM%20Identity%20and%20Access%20Management%20Fact%20Sheet.pdf</a:t>
            </a:r>
            <a:endParaRPr lang="en-US" sz="1400" dirty="0"/>
          </a:p>
          <a:p>
            <a:endParaRPr lang="en-US" sz="2000" dirty="0"/>
          </a:p>
          <a:p>
            <a:pPr marL="342900" indent="-342900">
              <a:buFont typeface="Arial" panose="020B0604020202020204" pitchFamily="34" charset="0"/>
              <a:buChar char="•"/>
            </a:pPr>
            <a:r>
              <a:rPr lang="en-US" sz="2000" b="1" dirty="0"/>
              <a:t>A list of assets and their access/credentials  may be leaving the localities and be being sent to CISA or CIS.</a:t>
            </a:r>
          </a:p>
          <a:p>
            <a:endParaRPr lang="en-US" sz="800" dirty="0">
              <a:hlinkClick r:id="rId3">
                <a:extLst>
                  <a:ext uri="{A12FA001-AC4F-418D-AE19-62706E023703}">
                    <ahyp:hlinkClr xmlns:ahyp="http://schemas.microsoft.com/office/drawing/2018/hyperlinkcolor" val="tx"/>
                  </a:ext>
                </a:extLst>
              </a:hlinkClick>
            </a:endParaRPr>
          </a:p>
          <a:p>
            <a:pPr lvl="1"/>
            <a:r>
              <a:rPr lang="en-US" sz="2000" b="0" i="1" dirty="0">
                <a:solidFill>
                  <a:srgbClr val="000000"/>
                </a:solidFill>
                <a:effectLst/>
              </a:rPr>
              <a:t>Mona Harrington, the acting assistant director of CISA’s </a:t>
            </a:r>
            <a:r>
              <a:rPr lang="en-US" sz="2000" i="1" dirty="0"/>
              <a:t>National Risk Management Center </a:t>
            </a:r>
            <a:r>
              <a:rPr lang="en-US" sz="2000" b="0" i="1" dirty="0">
                <a:solidFill>
                  <a:srgbClr val="000000"/>
                </a:solidFill>
                <a:effectLst/>
              </a:rPr>
              <a:t>noted,</a:t>
            </a:r>
          </a:p>
          <a:p>
            <a:pPr lvl="1"/>
            <a:r>
              <a:rPr lang="en-US" sz="2000" b="0" i="1" dirty="0">
                <a:solidFill>
                  <a:srgbClr val="000000"/>
                </a:solidFill>
                <a:effectLst/>
              </a:rPr>
              <a:t>“that all 50 states have deployed CISA-funded or state-funded  intrusion detection sensors in their systems, known as </a:t>
            </a:r>
            <a:r>
              <a:rPr lang="en-US" sz="2000" b="0" i="1" u="none" strike="noStrike" dirty="0">
                <a:solidFill>
                  <a:srgbClr val="E8500F"/>
                </a:solidFill>
                <a:effectLst/>
                <a:hlinkClick r:id="rId4"/>
              </a:rPr>
              <a:t>Albert sensors</a:t>
            </a:r>
            <a:r>
              <a:rPr lang="en-US" sz="2000" b="0" i="1" dirty="0">
                <a:solidFill>
                  <a:srgbClr val="000000"/>
                </a:solidFill>
                <a:effectLst/>
              </a:rPr>
              <a:t>, and that hundreds of election  officials and private  sector election infrastructure </a:t>
            </a:r>
            <a:r>
              <a:rPr lang="en-US" sz="2000" b="1" i="1" dirty="0">
                <a:solidFill>
                  <a:srgbClr val="000000"/>
                </a:solidFill>
                <a:effectLst/>
              </a:rPr>
              <a:t>partners have signed up for a range of CISA’s cybersecurity services,  from recurring scanning of their systems for known vulnerabilities on internet-connected infrastructure to more in-depth penetration testing</a:t>
            </a:r>
            <a:r>
              <a:rPr lang="en-US" sz="2000" i="1" dirty="0">
                <a:solidFill>
                  <a:srgbClr val="000000"/>
                </a:solidFill>
              </a:rPr>
              <a:t>.”</a:t>
            </a:r>
            <a:endParaRPr lang="en-US" sz="2000" b="0" i="1" dirty="0">
              <a:solidFill>
                <a:srgbClr val="E8500F"/>
              </a:solidFill>
              <a:effectLst/>
            </a:endParaRPr>
          </a:p>
          <a:p>
            <a:pPr lvl="1"/>
            <a:r>
              <a:rPr lang="en-US" sz="1400" b="0" i="1" dirty="0">
                <a:effectLst/>
                <a:latin typeface="Fira Sans" panose="020B0503050000020004" pitchFamily="34" charset="0"/>
              </a:rPr>
              <a:t>Source </a:t>
            </a:r>
            <a:r>
              <a:rPr lang="en-US" sz="1400" b="0" dirty="0">
                <a:effectLst/>
                <a:latin typeface="Fira Sans" panose="020B0503050000020004" pitchFamily="34" charset="0"/>
              </a:rPr>
              <a:t>- </a:t>
            </a:r>
            <a:r>
              <a:rPr lang="en-US" sz="1400" b="0" dirty="0">
                <a:solidFill>
                  <a:schemeClr val="accent1">
                    <a:lumMod val="75000"/>
                  </a:schemeClr>
                </a:solidFill>
                <a:effectLst/>
                <a:latin typeface="Fira Sans" panose="020B0503050000020004" pitchFamily="34" charset="0"/>
                <a:hlinkClick r:id="rId5">
                  <a:extLst>
                    <a:ext uri="{A12FA001-AC4F-418D-AE19-62706E023703}">
                      <ahyp:hlinkClr xmlns:ahyp="http://schemas.microsoft.com/office/drawing/2018/hyperlinkcolor" val="tx"/>
                    </a:ext>
                  </a:extLst>
                </a:hlinkClick>
              </a:rPr>
              <a:t>https://gcn.com/cybersecurity/2022/09/election-officials-have-been-largely-successful-deterring-cyber-threats-cisa-official-says/376745/</a:t>
            </a:r>
            <a:r>
              <a:rPr lang="en-US" sz="1400" b="0" dirty="0">
                <a:solidFill>
                  <a:schemeClr val="accent1">
                    <a:lumMod val="75000"/>
                  </a:schemeClr>
                </a:solidFill>
                <a:effectLst/>
                <a:latin typeface="Fira Sans" panose="020B0503050000020004" pitchFamily="34" charset="0"/>
              </a:rPr>
              <a:t> </a:t>
            </a:r>
            <a:r>
              <a:rPr lang="en-US" sz="1400" b="0" i="1" dirty="0">
                <a:effectLst/>
                <a:latin typeface="Fira Sans" panose="020B0503050000020004" pitchFamily="34" charset="0"/>
              </a:rPr>
              <a:t>, Sept 6, 2022</a:t>
            </a:r>
            <a:endParaRPr lang="en-US" sz="1400" dirty="0"/>
          </a:p>
          <a:p>
            <a:endParaRPr lang="en-US" sz="2000" dirty="0"/>
          </a:p>
          <a:p>
            <a:endParaRPr lang="en-US" sz="2000" dirty="0"/>
          </a:p>
        </p:txBody>
      </p:sp>
      <p:sp>
        <p:nvSpPr>
          <p:cNvPr id="11" name="TextBox 10">
            <a:extLst>
              <a:ext uri="{FF2B5EF4-FFF2-40B4-BE49-F238E27FC236}">
                <a16:creationId xmlns:a16="http://schemas.microsoft.com/office/drawing/2014/main" id="{353AC2C8-4AB2-23C9-6444-BACA4DB96335}"/>
              </a:ext>
            </a:extLst>
          </p:cNvPr>
          <p:cNvSpPr txBox="1"/>
          <p:nvPr/>
        </p:nvSpPr>
        <p:spPr>
          <a:xfrm>
            <a:off x="1632630" y="108553"/>
            <a:ext cx="8926739" cy="769441"/>
          </a:xfrm>
          <a:prstGeom prst="rect">
            <a:avLst/>
          </a:prstGeom>
          <a:noFill/>
        </p:spPr>
        <p:txBody>
          <a:bodyPr wrap="none" rtlCol="0">
            <a:spAutoFit/>
          </a:bodyPr>
          <a:lstStyle/>
          <a:p>
            <a:r>
              <a:rPr kumimoji="0" lang="en-US" sz="4400" b="0" i="0" u="none" strike="noStrike" kern="1200" cap="none" spc="0" normalizeH="0" baseline="0" noProof="0" dirty="0">
                <a:ln>
                  <a:noFill/>
                </a:ln>
                <a:solidFill>
                  <a:prstClr val="black"/>
                </a:solidFill>
                <a:effectLst/>
                <a:uLnTx/>
                <a:uFillTx/>
                <a:latin typeface="Calibri Light" panose="020F0302020204030204"/>
                <a:ea typeface="+mj-ea"/>
                <a:cs typeface="+mj-cs"/>
              </a:rPr>
              <a:t>Albert Sensors plus Additional Services</a:t>
            </a:r>
            <a:endParaRPr lang="en-US" sz="4400" dirty="0"/>
          </a:p>
        </p:txBody>
      </p:sp>
      <p:sp>
        <p:nvSpPr>
          <p:cNvPr id="12" name="Date Placeholder 11">
            <a:extLst>
              <a:ext uri="{FF2B5EF4-FFF2-40B4-BE49-F238E27FC236}">
                <a16:creationId xmlns:a16="http://schemas.microsoft.com/office/drawing/2014/main" id="{3ECB067B-5DFD-CB92-F73D-430B1D91097A}"/>
              </a:ext>
            </a:extLst>
          </p:cNvPr>
          <p:cNvSpPr>
            <a:spLocks noGrp="1"/>
          </p:cNvSpPr>
          <p:nvPr>
            <p:ph type="dt" sz="half" idx="10"/>
          </p:nvPr>
        </p:nvSpPr>
        <p:spPr/>
        <p:txBody>
          <a:bodyPr/>
          <a:lstStyle/>
          <a:p>
            <a:fld id="{EA5DEF7F-B4FC-48A0-A8BC-E4A4772A4C2D}" type="datetime1">
              <a:rPr lang="en-US" smtClean="0"/>
              <a:t>5/13/2023</a:t>
            </a:fld>
            <a:endParaRPr lang="en-US" dirty="0"/>
          </a:p>
        </p:txBody>
      </p:sp>
      <p:sp>
        <p:nvSpPr>
          <p:cNvPr id="13" name="Footer Placeholder 12">
            <a:extLst>
              <a:ext uri="{FF2B5EF4-FFF2-40B4-BE49-F238E27FC236}">
                <a16:creationId xmlns:a16="http://schemas.microsoft.com/office/drawing/2014/main" id="{A6797504-406E-AEB9-06DE-649996D84437}"/>
              </a:ext>
            </a:extLst>
          </p:cNvPr>
          <p:cNvSpPr>
            <a:spLocks noGrp="1"/>
          </p:cNvSpPr>
          <p:nvPr>
            <p:ph type="ftr" sz="quarter" idx="11"/>
          </p:nvPr>
        </p:nvSpPr>
        <p:spPr/>
        <p:txBody>
          <a:bodyPr/>
          <a:lstStyle/>
          <a:p>
            <a:r>
              <a:rPr lang="sv-SE"/>
              <a:t>Elizabeth Block pm@pwc-eiwg.com</a:t>
            </a:r>
            <a:endParaRPr lang="en-US" dirty="0"/>
          </a:p>
        </p:txBody>
      </p:sp>
    </p:spTree>
    <p:extLst>
      <p:ext uri="{BB962C8B-B14F-4D97-AF65-F5344CB8AC3E}">
        <p14:creationId xmlns:p14="http://schemas.microsoft.com/office/powerpoint/2010/main" val="802701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2E04C41-76E8-5E30-8E0F-20071759D11A}"/>
              </a:ext>
            </a:extLst>
          </p:cNvPr>
          <p:cNvSpPr txBox="1"/>
          <p:nvPr/>
        </p:nvSpPr>
        <p:spPr>
          <a:xfrm>
            <a:off x="352814" y="1160393"/>
            <a:ext cx="11486367" cy="6017032"/>
          </a:xfrm>
          <a:prstGeom prst="rect">
            <a:avLst/>
          </a:prstGeom>
          <a:noFill/>
        </p:spPr>
        <p:txBody>
          <a:bodyPr wrap="square" numCol="1">
            <a:spAutoFit/>
          </a:bodyPr>
          <a:lstStyle/>
          <a:p>
            <a:pPr marL="342900" indent="-342900">
              <a:spcBef>
                <a:spcPts val="1000"/>
              </a:spcBef>
              <a:buFont typeface="Arial" panose="020B0604020202020204" pitchFamily="34" charset="0"/>
              <a:buChar char="•"/>
            </a:pPr>
            <a:r>
              <a:rPr lang="en-US" sz="2000" b="0" i="0" dirty="0">
                <a:effectLst/>
              </a:rPr>
              <a:t>The EI-ISAC member list has 3,217 members covering 55 states and territories. 40 vendors are members including all of the major electronic voting system vendors plus Pro V&amp;V and SLI. 6 NGO’s are members including Democracy Works (funded by Open Society et al and tied to Facebook and Twitter GOTV efforts), ERIC, NASS, and NASED. It is unclear whether or not members have access to any of the data obtained by CIS.</a:t>
            </a:r>
          </a:p>
          <a:p>
            <a:pPr marL="342900" indent="-342900">
              <a:spcBef>
                <a:spcPts val="1000"/>
              </a:spcBef>
              <a:buFont typeface="Arial" panose="020B0604020202020204" pitchFamily="34" charset="0"/>
              <a:buChar char="•"/>
            </a:pPr>
            <a:r>
              <a:rPr lang="en-US" sz="2000" dirty="0"/>
              <a:t>Level 1 maturity is required by CIS before Levels 2 and 3 tools (Albert) can be used. Technically the information required for Level 1 maturity is not needed for an IDS sensor to be installed. This raises the question over why CIS needs Level 1 information before Albert is placed on the network.</a:t>
            </a:r>
          </a:p>
          <a:p>
            <a:pPr marL="342900" indent="-342900">
              <a:spcBef>
                <a:spcPts val="1000"/>
              </a:spcBef>
              <a:buFont typeface="Arial" panose="020B0604020202020204" pitchFamily="34" charset="0"/>
              <a:buChar char="•"/>
            </a:pPr>
            <a:r>
              <a:rPr lang="en-US" sz="2000" kern="100" dirty="0">
                <a:ea typeface="Calibri" panose="020F0502020204030204" pitchFamily="34" charset="0"/>
                <a:cs typeface="Times New Roman" panose="02020603050405020304" pitchFamily="18" charset="0"/>
              </a:rPr>
              <a:t>T</a:t>
            </a:r>
            <a:r>
              <a:rPr lang="en-US" sz="2000" kern="100" dirty="0">
                <a:effectLst/>
                <a:ea typeface="Calibri" panose="020F0502020204030204" pitchFamily="34" charset="0"/>
                <a:cs typeface="Times New Roman" panose="02020603050405020304" pitchFamily="18" charset="0"/>
              </a:rPr>
              <a:t>here are downloadable worksheets in the Level 1 Security Model prioritization page that are very detailed with information like software, licenses, usernames, computer hardware, computer serial numbers, etc., none of which is needed for an IDS sensor. </a:t>
            </a:r>
            <a:r>
              <a:rPr lang="en-US" sz="1800" u="sng" kern="100"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2"/>
              </a:rPr>
              <a:t>https://docs.cisecurity.org/en/latest/maturity/maturity_bp_mapping_L1.html#maturity-mapping-to-bp-maturity-one-description</a:t>
            </a:r>
            <a:endParaRPr lang="en-US" sz="2000" dirty="0"/>
          </a:p>
          <a:p>
            <a:pPr marL="342900" indent="-342900">
              <a:spcBef>
                <a:spcPts val="1000"/>
              </a:spcBef>
              <a:buFont typeface="Arial" panose="020B0604020202020204" pitchFamily="34" charset="0"/>
              <a:buChar char="•"/>
            </a:pPr>
            <a:r>
              <a:rPr lang="en-US" sz="2000" b="0" i="0" dirty="0">
                <a:effectLst/>
              </a:rPr>
              <a:t>There is a </a:t>
            </a:r>
            <a:r>
              <a:rPr lang="en-US" sz="2000" b="0" i="0" dirty="0">
                <a:effectLst/>
                <a:hlinkClick r:id="rId3"/>
              </a:rPr>
              <a:t>Traffic Light Protocol </a:t>
            </a:r>
            <a:r>
              <a:rPr lang="en-US" sz="2000" b="0" i="0" dirty="0">
                <a:effectLst/>
              </a:rPr>
              <a:t>developed by CISA that limits what can be released to the public. </a:t>
            </a:r>
          </a:p>
          <a:p>
            <a:pPr algn="l"/>
            <a:endParaRPr lang="en-US" sz="2000" dirty="0"/>
          </a:p>
          <a:p>
            <a:pPr algn="l"/>
            <a:endParaRPr lang="en-US" sz="2400" dirty="0"/>
          </a:p>
          <a:p>
            <a:pPr marL="342900" indent="-342900" algn="l">
              <a:buFont typeface="Arial" panose="020B0604020202020204" pitchFamily="34" charset="0"/>
              <a:buChar char="•"/>
            </a:pPr>
            <a:endParaRPr lang="en-US" sz="800" dirty="0"/>
          </a:p>
          <a:p>
            <a:pPr marL="342900" indent="-342900" algn="l">
              <a:buFont typeface="Arial" panose="020B0604020202020204" pitchFamily="34" charset="0"/>
              <a:buChar char="•"/>
            </a:pPr>
            <a:endParaRPr lang="en-US" sz="800" dirty="0"/>
          </a:p>
          <a:p>
            <a:pPr marL="342900" indent="-342900" algn="l">
              <a:buFont typeface="Arial" panose="020B0604020202020204" pitchFamily="34" charset="0"/>
              <a:buChar char="•"/>
            </a:pPr>
            <a:endParaRPr lang="en-US" sz="2400" dirty="0"/>
          </a:p>
        </p:txBody>
      </p:sp>
      <p:sp>
        <p:nvSpPr>
          <p:cNvPr id="4" name="TextBox 3">
            <a:extLst>
              <a:ext uri="{FF2B5EF4-FFF2-40B4-BE49-F238E27FC236}">
                <a16:creationId xmlns:a16="http://schemas.microsoft.com/office/drawing/2014/main" id="{8D429E47-3F73-0C99-31A0-05B2CDD997EB}"/>
              </a:ext>
            </a:extLst>
          </p:cNvPr>
          <p:cNvSpPr txBox="1"/>
          <p:nvPr/>
        </p:nvSpPr>
        <p:spPr>
          <a:xfrm>
            <a:off x="4002669" y="237063"/>
            <a:ext cx="4186659" cy="923330"/>
          </a:xfrm>
          <a:prstGeom prst="rect">
            <a:avLst/>
          </a:prstGeom>
          <a:noFill/>
        </p:spPr>
        <p:txBody>
          <a:bodyPr wrap="none" rtlCol="0">
            <a:spAutoFit/>
          </a:bodyPr>
          <a:lstStyle/>
          <a:p>
            <a:r>
              <a:rPr kumimoji="0" lang="en-US" sz="5400" b="0" i="0" u="none" strike="noStrike" kern="1200" cap="none" spc="0" normalizeH="0" baseline="0" noProof="0" dirty="0">
                <a:ln>
                  <a:noFill/>
                </a:ln>
                <a:solidFill>
                  <a:prstClr val="black"/>
                </a:solidFill>
                <a:effectLst/>
                <a:uLnTx/>
                <a:uFillTx/>
                <a:latin typeface="Calibri Light" panose="020F0302020204030204"/>
                <a:ea typeface="+mj-ea"/>
                <a:cs typeface="+mj-cs"/>
              </a:rPr>
              <a:t>Albert Sensors</a:t>
            </a:r>
            <a:endParaRPr lang="en-US" dirty="0"/>
          </a:p>
        </p:txBody>
      </p:sp>
      <p:sp>
        <p:nvSpPr>
          <p:cNvPr id="2" name="Date Placeholder 1">
            <a:extLst>
              <a:ext uri="{FF2B5EF4-FFF2-40B4-BE49-F238E27FC236}">
                <a16:creationId xmlns:a16="http://schemas.microsoft.com/office/drawing/2014/main" id="{F58BCF3D-8049-1670-C786-DD1026F6567A}"/>
              </a:ext>
            </a:extLst>
          </p:cNvPr>
          <p:cNvSpPr>
            <a:spLocks noGrp="1"/>
          </p:cNvSpPr>
          <p:nvPr>
            <p:ph type="dt" sz="half" idx="10"/>
          </p:nvPr>
        </p:nvSpPr>
        <p:spPr/>
        <p:txBody>
          <a:bodyPr/>
          <a:lstStyle/>
          <a:p>
            <a:fld id="{D70A47E0-87FD-49B3-9333-1C80762D3C18}" type="datetime1">
              <a:rPr lang="en-US" smtClean="0"/>
              <a:t>5/13/2023</a:t>
            </a:fld>
            <a:endParaRPr lang="en-US" dirty="0"/>
          </a:p>
        </p:txBody>
      </p:sp>
      <p:sp>
        <p:nvSpPr>
          <p:cNvPr id="5" name="Footer Placeholder 4">
            <a:extLst>
              <a:ext uri="{FF2B5EF4-FFF2-40B4-BE49-F238E27FC236}">
                <a16:creationId xmlns:a16="http://schemas.microsoft.com/office/drawing/2014/main" id="{E157D632-3287-B1B5-808D-7B1AF420307C}"/>
              </a:ext>
            </a:extLst>
          </p:cNvPr>
          <p:cNvSpPr>
            <a:spLocks noGrp="1"/>
          </p:cNvSpPr>
          <p:nvPr>
            <p:ph type="ftr" sz="quarter" idx="11"/>
          </p:nvPr>
        </p:nvSpPr>
        <p:spPr/>
        <p:txBody>
          <a:bodyPr/>
          <a:lstStyle/>
          <a:p>
            <a:r>
              <a:rPr lang="sv-SE"/>
              <a:t>Elizabeth Block pm@pwc-eiwg.com</a:t>
            </a:r>
            <a:endParaRPr lang="en-US" dirty="0"/>
          </a:p>
        </p:txBody>
      </p:sp>
    </p:spTree>
    <p:extLst>
      <p:ext uri="{BB962C8B-B14F-4D97-AF65-F5344CB8AC3E}">
        <p14:creationId xmlns:p14="http://schemas.microsoft.com/office/powerpoint/2010/main" val="33817713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39931</TotalTime>
  <Words>2524</Words>
  <Application>Microsoft Office PowerPoint</Application>
  <PresentationFormat>Widescreen</PresentationFormat>
  <Paragraphs>148</Paragraphs>
  <Slides>18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Arial</vt:lpstr>
      <vt:lpstr>Cailbri</vt:lpstr>
      <vt:lpstr>Calibri</vt:lpstr>
      <vt:lpstr>Calibri Light</vt:lpstr>
      <vt:lpstr>Fira Sans</vt:lpstr>
      <vt:lpstr>Open Sans</vt:lpstr>
      <vt:lpstr>Source Sans Pro Web</vt:lpstr>
      <vt:lpstr>system-ui</vt:lpstr>
      <vt:lpstr>Office Theme</vt:lpstr>
      <vt:lpstr>CIS is a global community with two parts: best practices and an operational side through MS-ISAC and EI-ISAC, federally funded by DHS.  Activities that CIS shares in this tech forum are not shared in election related forums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Albert Sensors</dc:title>
  <dc:creator>Elizabeth</dc:creator>
  <cp:lastModifiedBy>Elizabeth</cp:lastModifiedBy>
  <cp:revision>293</cp:revision>
  <dcterms:created xsi:type="dcterms:W3CDTF">2023-04-04T01:28:42Z</dcterms:created>
  <dcterms:modified xsi:type="dcterms:W3CDTF">2023-05-17T15:22:19Z</dcterms:modified>
</cp:coreProperties>
</file>